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6"/>
  </p:notesMasterIdLst>
  <p:handoutMasterIdLst>
    <p:handoutMasterId r:id="rId27"/>
  </p:handoutMasterIdLst>
  <p:sldIdLst>
    <p:sldId id="256" r:id="rId2"/>
    <p:sldId id="296" r:id="rId3"/>
    <p:sldId id="297" r:id="rId4"/>
    <p:sldId id="265" r:id="rId5"/>
    <p:sldId id="277" r:id="rId6"/>
    <p:sldId id="276" r:id="rId7"/>
    <p:sldId id="283" r:id="rId8"/>
    <p:sldId id="281" r:id="rId9"/>
    <p:sldId id="282" r:id="rId10"/>
    <p:sldId id="280" r:id="rId11"/>
    <p:sldId id="279" r:id="rId12"/>
    <p:sldId id="278" r:id="rId13"/>
    <p:sldId id="284" r:id="rId14"/>
    <p:sldId id="285" r:id="rId15"/>
    <p:sldId id="286" r:id="rId16"/>
    <p:sldId id="287" r:id="rId17"/>
    <p:sldId id="288" r:id="rId18"/>
    <p:sldId id="290" r:id="rId19"/>
    <p:sldId id="289" r:id="rId20"/>
    <p:sldId id="291" r:id="rId21"/>
    <p:sldId id="294" r:id="rId22"/>
    <p:sldId id="292" r:id="rId23"/>
    <p:sldId id="293" r:id="rId24"/>
    <p:sldId id="295" r:id="rId25"/>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755" autoAdjust="0"/>
  </p:normalViewPr>
  <p:slideViewPr>
    <p:cSldViewPr>
      <p:cViewPr varScale="1">
        <p:scale>
          <a:sx n="101" d="100"/>
          <a:sy n="101" d="100"/>
        </p:scale>
        <p:origin x="-954"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93" d="100"/>
          <a:sy n="93" d="100"/>
        </p:scale>
        <p:origin x="-2130" y="-9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762B48F5-BACC-47D6-A0F7-82FBF9C6BC85}" type="datetimeFigureOut">
              <a:rPr lang="en-US"/>
              <a:t>4/10/2014</a:t>
            </a:fld>
            <a:endParaRPr/>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5ACAF8E-318A-4EFE-8633-D9E72ABCE0ED}" type="slidenum">
              <a:rPr/>
              <a:t>‹#›</a:t>
            </a:fld>
            <a:endParaRPr/>
          </a:p>
        </p:txBody>
      </p:sp>
    </p:spTree>
    <p:extLst>
      <p:ext uri="{BB962C8B-B14F-4D97-AF65-F5344CB8AC3E}">
        <p14:creationId xmlns:p14="http://schemas.microsoft.com/office/powerpoint/2010/main" val="240655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0CB1CD00-5424-4675-AB18-2C419B060449}" type="datetimeFigureOut">
              <a:rPr lang="en-US"/>
              <a:t>4/10/2014</a:t>
            </a:fld>
            <a:endParaRPr/>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EE2CF44-2B13-41B4-A334-1CDF534EEBBF}" type="slidenum">
              <a:rPr/>
              <a:t>‹#›</a:t>
            </a:fld>
            <a:endParaRPr/>
          </a:p>
        </p:txBody>
      </p:sp>
    </p:spTree>
    <p:extLst>
      <p:ext uri="{BB962C8B-B14F-4D97-AF65-F5344CB8AC3E}">
        <p14:creationId xmlns:p14="http://schemas.microsoft.com/office/powerpoint/2010/main" val="44538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digit</a:t>
            </a:r>
            <a:r>
              <a:rPr lang="en-US" baseline="0" dirty="0" smtClean="0"/>
              <a:t> blocks follow the OTP methodology whereas the 3/2 digit system uses a dictionary code system</a:t>
            </a:r>
          </a:p>
          <a:p>
            <a:endParaRPr lang="en-US" baseline="0" dirty="0" smtClean="0"/>
          </a:p>
          <a:p>
            <a:r>
              <a:rPr lang="en-US" baseline="0" dirty="0" smtClean="0"/>
              <a:t>Phonetic stations read off alphabet strings using the phonetic system (Alpha, Bravo, Charlie, </a:t>
            </a:r>
            <a:r>
              <a:rPr lang="en-US" baseline="0" dirty="0" err="1" smtClean="0"/>
              <a:t>etc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EE2CF44-2B13-41B4-A334-1CDF534EEBBF}" type="slidenum">
              <a:rPr lang="en-US" smtClean="0"/>
              <a:t>4</a:t>
            </a:fld>
            <a:endParaRPr lang="en-US"/>
          </a:p>
        </p:txBody>
      </p:sp>
    </p:spTree>
    <p:extLst>
      <p:ext uri="{BB962C8B-B14F-4D97-AF65-F5344CB8AC3E}">
        <p14:creationId xmlns:p14="http://schemas.microsoft.com/office/powerpoint/2010/main" val="3861038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2CF44-2B13-41B4-A334-1CDF534EEBBF}" type="slidenum">
              <a:rPr lang="en-US" smtClean="0"/>
              <a:t>13</a:t>
            </a:fld>
            <a:endParaRPr lang="en-US"/>
          </a:p>
        </p:txBody>
      </p:sp>
    </p:spTree>
    <p:extLst>
      <p:ext uri="{BB962C8B-B14F-4D97-AF65-F5344CB8AC3E}">
        <p14:creationId xmlns:p14="http://schemas.microsoft.com/office/powerpoint/2010/main" val="4070839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2CF44-2B13-41B4-A334-1CDF534EEBBF}" type="slidenum">
              <a:rPr lang="en-US" smtClean="0"/>
              <a:t>14</a:t>
            </a:fld>
            <a:endParaRPr lang="en-US"/>
          </a:p>
        </p:txBody>
      </p:sp>
    </p:spTree>
    <p:extLst>
      <p:ext uri="{BB962C8B-B14F-4D97-AF65-F5344CB8AC3E}">
        <p14:creationId xmlns:p14="http://schemas.microsoft.com/office/powerpoint/2010/main" val="4070839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2CF44-2B13-41B4-A334-1CDF534EEBBF}" type="slidenum">
              <a:rPr lang="en-US" smtClean="0"/>
              <a:t>15</a:t>
            </a:fld>
            <a:endParaRPr lang="en-US"/>
          </a:p>
        </p:txBody>
      </p:sp>
    </p:spTree>
    <p:extLst>
      <p:ext uri="{BB962C8B-B14F-4D97-AF65-F5344CB8AC3E}">
        <p14:creationId xmlns:p14="http://schemas.microsoft.com/office/powerpoint/2010/main" val="4070839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 books take terms/phrases and compress them into specific number groups</a:t>
            </a:r>
            <a:r>
              <a:rPr lang="en-US" baseline="0" dirty="0" smtClean="0"/>
              <a:t> so the words don’t have to be spelled out during transmission. Since the message will be encrypted, a code book does not need to be kept secret.</a:t>
            </a:r>
          </a:p>
          <a:p>
            <a:endParaRPr lang="en-US" baseline="0" dirty="0" smtClean="0"/>
          </a:p>
          <a:p>
            <a:r>
              <a:rPr lang="en-US" baseline="0" dirty="0" smtClean="0"/>
              <a:t>Always do full stops at the end of each message with additional periods (9191, for example)</a:t>
            </a:r>
            <a:endParaRPr lang="en-US" dirty="0"/>
          </a:p>
        </p:txBody>
      </p:sp>
      <p:sp>
        <p:nvSpPr>
          <p:cNvPr id="4" name="Slide Number Placeholder 3"/>
          <p:cNvSpPr>
            <a:spLocks noGrp="1"/>
          </p:cNvSpPr>
          <p:nvPr>
            <p:ph type="sldNum" sz="quarter" idx="10"/>
          </p:nvPr>
        </p:nvSpPr>
        <p:spPr/>
        <p:txBody>
          <a:bodyPr/>
          <a:lstStyle/>
          <a:p>
            <a:fld id="{5EE2CF44-2B13-41B4-A334-1CDF534EEBBF}" type="slidenum">
              <a:rPr lang="en-US" smtClean="0"/>
              <a:t>16</a:t>
            </a:fld>
            <a:endParaRPr lang="en-US"/>
          </a:p>
        </p:txBody>
      </p:sp>
    </p:spTree>
    <p:extLst>
      <p:ext uri="{BB962C8B-B14F-4D97-AF65-F5344CB8AC3E}">
        <p14:creationId xmlns:p14="http://schemas.microsoft.com/office/powerpoint/2010/main" val="4070839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shown</a:t>
            </a:r>
            <a:r>
              <a:rPr lang="en-US" baseline="0" dirty="0" smtClean="0"/>
              <a:t> on a separate pad since it won’t fit in the slides.</a:t>
            </a:r>
          </a:p>
          <a:p>
            <a:endParaRPr lang="en-US" baseline="0" dirty="0" smtClean="0"/>
          </a:p>
          <a:p>
            <a:r>
              <a:rPr lang="en-US" baseline="0" dirty="0" smtClean="0"/>
              <a:t>Example uses subtraction method, but other methods such as add, multiple, divide, </a:t>
            </a:r>
            <a:r>
              <a:rPr lang="en-US" baseline="0" dirty="0" err="1" smtClean="0"/>
              <a:t>etc</a:t>
            </a:r>
            <a:r>
              <a:rPr lang="en-US" baseline="0" dirty="0" smtClean="0"/>
              <a:t> are also methods for </a:t>
            </a:r>
            <a:r>
              <a:rPr lang="en-US" baseline="0" dirty="0" err="1" smtClean="0"/>
              <a:t>encipherment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EE2CF44-2B13-41B4-A334-1CDF534EEBBF}" type="slidenum">
              <a:rPr lang="en-US" smtClean="0"/>
              <a:t>17</a:t>
            </a:fld>
            <a:endParaRPr lang="en-US"/>
          </a:p>
        </p:txBody>
      </p:sp>
    </p:spTree>
    <p:extLst>
      <p:ext uri="{BB962C8B-B14F-4D97-AF65-F5344CB8AC3E}">
        <p14:creationId xmlns:p14="http://schemas.microsoft.com/office/powerpoint/2010/main" val="4070839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2CF44-2B13-41B4-A334-1CDF534EEBBF}" type="slidenum">
              <a:rPr lang="en-US" smtClean="0"/>
              <a:t>18</a:t>
            </a:fld>
            <a:endParaRPr lang="en-US"/>
          </a:p>
        </p:txBody>
      </p:sp>
    </p:spTree>
    <p:extLst>
      <p:ext uri="{BB962C8B-B14F-4D97-AF65-F5344CB8AC3E}">
        <p14:creationId xmlns:p14="http://schemas.microsoft.com/office/powerpoint/2010/main" val="4070839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2CF44-2B13-41B4-A334-1CDF534EEBBF}" type="slidenum">
              <a:rPr lang="en-US" smtClean="0"/>
              <a:t>19</a:t>
            </a:fld>
            <a:endParaRPr lang="en-US"/>
          </a:p>
        </p:txBody>
      </p:sp>
    </p:spTree>
    <p:extLst>
      <p:ext uri="{BB962C8B-B14F-4D97-AF65-F5344CB8AC3E}">
        <p14:creationId xmlns:p14="http://schemas.microsoft.com/office/powerpoint/2010/main" val="4070839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2CF44-2B13-41B4-A334-1CDF534EEBBF}" type="slidenum">
              <a:rPr lang="en-US" smtClean="0"/>
              <a:t>20</a:t>
            </a:fld>
            <a:endParaRPr lang="en-US"/>
          </a:p>
        </p:txBody>
      </p:sp>
    </p:spTree>
    <p:extLst>
      <p:ext uri="{BB962C8B-B14F-4D97-AF65-F5344CB8AC3E}">
        <p14:creationId xmlns:p14="http://schemas.microsoft.com/office/powerpoint/2010/main" val="4070839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OTP with letters is the same</a:t>
            </a:r>
            <a:r>
              <a:rPr lang="en-US" baseline="0" dirty="0" smtClean="0"/>
              <a:t> process as numbers, only using letters.</a:t>
            </a:r>
          </a:p>
          <a:p>
            <a:r>
              <a:rPr lang="en-US" baseline="0" dirty="0" smtClean="0"/>
              <a:t>Secret splitting is similar to the </a:t>
            </a:r>
            <a:r>
              <a:rPr lang="en-US" dirty="0" smtClean="0"/>
              <a:t>Blakely-Shamir key splitting methodology</a:t>
            </a:r>
          </a:p>
          <a:p>
            <a:r>
              <a:rPr lang="en-US" dirty="0" smtClean="0"/>
              <a:t>Visual cryptography takes two or more bits of the same image and splits them up to</a:t>
            </a:r>
            <a:r>
              <a:rPr lang="en-US" baseline="0" dirty="0" smtClean="0"/>
              <a:t> a number of shares. Only with collusion can the recipients bring all parts back together to get the </a:t>
            </a:r>
            <a:r>
              <a:rPr lang="en-US" baseline="0" smtClean="0"/>
              <a:t>original image.</a:t>
            </a:r>
            <a:endParaRPr lang="en-US" dirty="0"/>
          </a:p>
        </p:txBody>
      </p:sp>
      <p:sp>
        <p:nvSpPr>
          <p:cNvPr id="4" name="Slide Number Placeholder 3"/>
          <p:cNvSpPr>
            <a:spLocks noGrp="1"/>
          </p:cNvSpPr>
          <p:nvPr>
            <p:ph type="sldNum" sz="quarter" idx="10"/>
          </p:nvPr>
        </p:nvSpPr>
        <p:spPr/>
        <p:txBody>
          <a:bodyPr/>
          <a:lstStyle/>
          <a:p>
            <a:fld id="{5EE2CF44-2B13-41B4-A334-1CDF534EEBBF}" type="slidenum">
              <a:rPr lang="en-US" smtClean="0"/>
              <a:t>21</a:t>
            </a:fld>
            <a:endParaRPr lang="en-US"/>
          </a:p>
        </p:txBody>
      </p:sp>
    </p:spTree>
    <p:extLst>
      <p:ext uri="{BB962C8B-B14F-4D97-AF65-F5344CB8AC3E}">
        <p14:creationId xmlns:p14="http://schemas.microsoft.com/office/powerpoint/2010/main" val="4070839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East German Stasi “</a:t>
            </a:r>
            <a:r>
              <a:rPr lang="en-US" dirty="0" err="1" smtClean="0"/>
              <a:t>Stimme</a:t>
            </a:r>
            <a:r>
              <a:rPr lang="en-US" dirty="0" smtClean="0"/>
              <a:t>” text to voice synthesizer and short wave radio for receiving Numbers</a:t>
            </a:r>
            <a:r>
              <a:rPr lang="en-US" baseline="0" dirty="0" smtClean="0"/>
              <a:t> Stations broadcasts</a:t>
            </a:r>
          </a:p>
          <a:p>
            <a:endParaRPr lang="en-US" baseline="0" dirty="0" smtClean="0"/>
          </a:p>
          <a:p>
            <a:r>
              <a:rPr lang="en-US" baseline="0" dirty="0" smtClean="0"/>
              <a:t>Dictionary code system uses a pre-determined book available to the recipient. First 3 numbers are the page number, second set, line in the book, third set the word. This is ideal to prevent code books used in the OTP system from falling into the wrong hands.</a:t>
            </a:r>
          </a:p>
          <a:p>
            <a:endParaRPr lang="en-US" baseline="0" dirty="0" smtClean="0"/>
          </a:p>
          <a:p>
            <a:r>
              <a:rPr lang="en-US" dirty="0" smtClean="0"/>
              <a:t>https://www.youtube.com/watch?v=4buFLqjvTjA shows the </a:t>
            </a:r>
            <a:r>
              <a:rPr lang="en-US" dirty="0" err="1" smtClean="0"/>
              <a:t>Stimme</a:t>
            </a:r>
            <a:r>
              <a:rPr lang="en-US" dirty="0" smtClean="0"/>
              <a:t> in use.</a:t>
            </a:r>
            <a:endParaRPr lang="en-US" dirty="0"/>
          </a:p>
        </p:txBody>
      </p:sp>
      <p:sp>
        <p:nvSpPr>
          <p:cNvPr id="4" name="Slide Number Placeholder 3"/>
          <p:cNvSpPr>
            <a:spLocks noGrp="1"/>
          </p:cNvSpPr>
          <p:nvPr>
            <p:ph type="sldNum" sz="quarter" idx="10"/>
          </p:nvPr>
        </p:nvSpPr>
        <p:spPr/>
        <p:txBody>
          <a:bodyPr/>
          <a:lstStyle/>
          <a:p>
            <a:fld id="{5EE2CF44-2B13-41B4-A334-1CDF534EEBBF}" type="slidenum">
              <a:rPr lang="en-US" smtClean="0"/>
              <a:t>5</a:t>
            </a:fld>
            <a:endParaRPr lang="en-US"/>
          </a:p>
        </p:txBody>
      </p:sp>
    </p:spTree>
    <p:extLst>
      <p:ext uri="{BB962C8B-B14F-4D97-AF65-F5344CB8AC3E}">
        <p14:creationId xmlns:p14="http://schemas.microsoft.com/office/powerpoint/2010/main" val="4143475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Speculators claim some Spanish</a:t>
            </a:r>
            <a:r>
              <a:rPr lang="en-US" baseline="0" dirty="0" smtClean="0"/>
              <a:t> speaking numbers stations (usually with a live voice instead of Synthetic) are used by drug cartels for shipment information to receivers in the US.</a:t>
            </a:r>
            <a:endParaRPr lang="en-US" dirty="0"/>
          </a:p>
        </p:txBody>
      </p:sp>
      <p:sp>
        <p:nvSpPr>
          <p:cNvPr id="4" name="Slide Number Placeholder 3"/>
          <p:cNvSpPr>
            <a:spLocks noGrp="1"/>
          </p:cNvSpPr>
          <p:nvPr>
            <p:ph type="sldNum" sz="quarter" idx="10"/>
          </p:nvPr>
        </p:nvSpPr>
        <p:spPr/>
        <p:txBody>
          <a:bodyPr/>
          <a:lstStyle/>
          <a:p>
            <a:fld id="{5EE2CF44-2B13-41B4-A334-1CDF534EEBBF}" type="slidenum">
              <a:rPr lang="en-US" smtClean="0"/>
              <a:t>6</a:t>
            </a:fld>
            <a:endParaRPr lang="en-US"/>
          </a:p>
        </p:txBody>
      </p:sp>
    </p:spTree>
    <p:extLst>
      <p:ext uri="{BB962C8B-B14F-4D97-AF65-F5344CB8AC3E}">
        <p14:creationId xmlns:p14="http://schemas.microsoft.com/office/powerpoint/2010/main" val="4070839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2CF44-2B13-41B4-A334-1CDF534EEBBF}" type="slidenum">
              <a:rPr lang="en-US" smtClean="0"/>
              <a:t>7</a:t>
            </a:fld>
            <a:endParaRPr lang="en-US"/>
          </a:p>
        </p:txBody>
      </p:sp>
    </p:spTree>
    <p:extLst>
      <p:ext uri="{BB962C8B-B14F-4D97-AF65-F5344CB8AC3E}">
        <p14:creationId xmlns:p14="http://schemas.microsoft.com/office/powerpoint/2010/main" val="4070839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Almost</a:t>
            </a:r>
            <a:r>
              <a:rPr lang="en-US" baseline="0" dirty="0" smtClean="0"/>
              <a:t> absolutely nothing is known about G2-YL (now E23) other than the broadcasts are in German. During the German floods of recent, the station went off the air, giving some idea of it’s location.</a:t>
            </a:r>
            <a:endParaRPr lang="en-US" dirty="0"/>
          </a:p>
        </p:txBody>
      </p:sp>
      <p:sp>
        <p:nvSpPr>
          <p:cNvPr id="4" name="Slide Number Placeholder 3"/>
          <p:cNvSpPr>
            <a:spLocks noGrp="1"/>
          </p:cNvSpPr>
          <p:nvPr>
            <p:ph type="sldNum" sz="quarter" idx="10"/>
          </p:nvPr>
        </p:nvSpPr>
        <p:spPr/>
        <p:txBody>
          <a:bodyPr/>
          <a:lstStyle/>
          <a:p>
            <a:fld id="{5EE2CF44-2B13-41B4-A334-1CDF534EEBBF}" type="slidenum">
              <a:rPr lang="en-US" smtClean="0"/>
              <a:t>8</a:t>
            </a:fld>
            <a:endParaRPr lang="en-US"/>
          </a:p>
        </p:txBody>
      </p:sp>
    </p:spTree>
    <p:extLst>
      <p:ext uri="{BB962C8B-B14F-4D97-AF65-F5344CB8AC3E}">
        <p14:creationId xmlns:p14="http://schemas.microsoft.com/office/powerpoint/2010/main" val="4070839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Cuban 5 infiltrated Alpha 66, The F4 Commandos</a:t>
            </a:r>
            <a:r>
              <a:rPr lang="en-US" baseline="0" dirty="0" smtClean="0"/>
              <a:t>, Brothers to the Rescue (a civilian aviation organization which flies over the Keys searching for Cuban exiles fleeing Cuba) and US Southern Command on Key West</a:t>
            </a:r>
            <a:endParaRPr lang="en-US" dirty="0"/>
          </a:p>
        </p:txBody>
      </p:sp>
      <p:sp>
        <p:nvSpPr>
          <p:cNvPr id="4" name="Slide Number Placeholder 3"/>
          <p:cNvSpPr>
            <a:spLocks noGrp="1"/>
          </p:cNvSpPr>
          <p:nvPr>
            <p:ph type="sldNum" sz="quarter" idx="10"/>
          </p:nvPr>
        </p:nvSpPr>
        <p:spPr/>
        <p:txBody>
          <a:bodyPr/>
          <a:lstStyle/>
          <a:p>
            <a:fld id="{5EE2CF44-2B13-41B4-A334-1CDF534EEBBF}" type="slidenum">
              <a:rPr lang="en-US" smtClean="0"/>
              <a:t>9</a:t>
            </a:fld>
            <a:endParaRPr lang="en-US"/>
          </a:p>
        </p:txBody>
      </p:sp>
    </p:spTree>
    <p:extLst>
      <p:ext uri="{BB962C8B-B14F-4D97-AF65-F5344CB8AC3E}">
        <p14:creationId xmlns:p14="http://schemas.microsoft.com/office/powerpoint/2010/main" val="4070839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don’t need a short wave</a:t>
            </a:r>
            <a:r>
              <a:rPr lang="en-US" baseline="0" dirty="0" smtClean="0"/>
              <a:t> receiver to hear the spooky broadcasts coming from Numbers Stations. The </a:t>
            </a:r>
            <a:r>
              <a:rPr lang="en-US" baseline="0" dirty="0" err="1" smtClean="0"/>
              <a:t>Conet</a:t>
            </a:r>
            <a:r>
              <a:rPr lang="en-US" baseline="0" dirty="0" smtClean="0"/>
              <a:t> Project has detailed recordings of such broadcasts and is well worth a look see.</a:t>
            </a:r>
          </a:p>
          <a:p>
            <a:endParaRPr lang="en-US" baseline="0" dirty="0" smtClean="0"/>
          </a:p>
          <a:p>
            <a:r>
              <a:rPr lang="en-US" dirty="0" smtClean="0"/>
              <a:t>http://irdial.hyperreal.org/the%20conet%20project/disc%201/</a:t>
            </a:r>
          </a:p>
          <a:p>
            <a:r>
              <a:rPr lang="en-US" dirty="0" smtClean="0"/>
              <a:t>http://irdial.hyperreal.org/the%20conet%20project/disc%202/</a:t>
            </a:r>
          </a:p>
          <a:p>
            <a:r>
              <a:rPr lang="en-US" dirty="0" smtClean="0"/>
              <a:t>http://irdial.hyperreal.org/the%20conet%20project/disc%203/</a:t>
            </a:r>
          </a:p>
          <a:p>
            <a:r>
              <a:rPr lang="en-US" dirty="0" smtClean="0"/>
              <a:t>http://irdial.hyperreal.org/the%20conet%20project/disc%204/</a:t>
            </a:r>
          </a:p>
          <a:p>
            <a:endParaRPr lang="en-US" dirty="0"/>
          </a:p>
        </p:txBody>
      </p:sp>
      <p:sp>
        <p:nvSpPr>
          <p:cNvPr id="4" name="Slide Number Placeholder 3"/>
          <p:cNvSpPr>
            <a:spLocks noGrp="1"/>
          </p:cNvSpPr>
          <p:nvPr>
            <p:ph type="sldNum" sz="quarter" idx="10"/>
          </p:nvPr>
        </p:nvSpPr>
        <p:spPr/>
        <p:txBody>
          <a:bodyPr/>
          <a:lstStyle/>
          <a:p>
            <a:fld id="{5EE2CF44-2B13-41B4-A334-1CDF534EEBBF}" type="slidenum">
              <a:rPr lang="en-US" smtClean="0"/>
              <a:t>10</a:t>
            </a:fld>
            <a:endParaRPr lang="en-US"/>
          </a:p>
        </p:txBody>
      </p:sp>
    </p:spTree>
    <p:extLst>
      <p:ext uri="{BB962C8B-B14F-4D97-AF65-F5344CB8AC3E}">
        <p14:creationId xmlns:p14="http://schemas.microsoft.com/office/powerpoint/2010/main" val="4070839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2CF44-2B13-41B4-A334-1CDF534EEBBF}" type="slidenum">
              <a:rPr lang="en-US" smtClean="0"/>
              <a:t>11</a:t>
            </a:fld>
            <a:endParaRPr lang="en-US"/>
          </a:p>
        </p:txBody>
      </p:sp>
    </p:spTree>
    <p:extLst>
      <p:ext uri="{BB962C8B-B14F-4D97-AF65-F5344CB8AC3E}">
        <p14:creationId xmlns:p14="http://schemas.microsoft.com/office/powerpoint/2010/main" val="4070839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2CF44-2B13-41B4-A334-1CDF534EEBBF}" type="slidenum">
              <a:rPr lang="en-US" smtClean="0"/>
              <a:t>12</a:t>
            </a:fld>
            <a:endParaRPr lang="en-US"/>
          </a:p>
        </p:txBody>
      </p:sp>
    </p:spTree>
    <p:extLst>
      <p:ext uri="{BB962C8B-B14F-4D97-AF65-F5344CB8AC3E}">
        <p14:creationId xmlns:p14="http://schemas.microsoft.com/office/powerpoint/2010/main" val="4070839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0" y="2825016"/>
            <a:ext cx="12188952" cy="3180930"/>
          </a:xfrm>
          <a:prstGeom prst="rect">
            <a:avLst/>
          </a:prstGeom>
          <a:solidFill>
            <a:schemeClr val="bg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black">
          <a:xfrm>
            <a:off x="0" y="3075709"/>
            <a:ext cx="12188952" cy="2639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white">
          <a:xfrm>
            <a:off x="1066800" y="3165763"/>
            <a:ext cx="10058400" cy="1711037"/>
          </a:xfrm>
        </p:spPr>
        <p:txBody>
          <a:bodyPr anchor="b">
            <a:normAutofit/>
          </a:bodyPr>
          <a:lstStyle>
            <a:lvl1pPr algn="l">
              <a:lnSpc>
                <a:spcPct val="80000"/>
              </a:lnSpc>
              <a:defRPr sz="54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1066800" y="4953000"/>
            <a:ext cx="10058400" cy="685800"/>
          </a:xfrm>
        </p:spPr>
        <p:txBody>
          <a:bodyPr>
            <a:normAutofit/>
          </a:bodyPr>
          <a:lstStyle>
            <a:lvl1pPr marL="0" indent="0" algn="l">
              <a:spcBef>
                <a:spcPts val="0"/>
              </a:spcBef>
              <a:buNone/>
              <a:defRPr sz="20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199"/>
            <a:ext cx="1943100" cy="56388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457199"/>
            <a:ext cx="7048500" cy="56388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1828800"/>
            <a:ext cx="9144000" cy="2743200"/>
          </a:xfrm>
        </p:spPr>
        <p:txBody>
          <a:bodyPr anchor="b">
            <a:normAutofit/>
          </a:bodyPr>
          <a:lstStyle>
            <a:lvl1pPr>
              <a:defRPr sz="5400">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524000" y="4589463"/>
            <a:ext cx="9144000" cy="1506537"/>
          </a:xfrm>
        </p:spPr>
        <p:txBody>
          <a:bodyPr>
            <a:normAutofit/>
          </a:bodyPr>
          <a:lstStyle>
            <a:lvl1pPr marL="0" indent="0">
              <a:spcBef>
                <a:spcPts val="0"/>
              </a:spcBef>
              <a:buNone/>
              <a:defRPr sz="2000">
                <a:solidFill>
                  <a:schemeClr val="accent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4/10/2014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70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70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76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76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CC0096-1860-4642-9CD2-0079EA5E7CD1}" type="datetimeFigureOut">
              <a:rPr lang="en-US" smtClean="0"/>
              <a:t>4/10/2014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4/10/2014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4/10/2014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2587" y="1600200"/>
            <a:ext cx="3122613" cy="1828800"/>
          </a:xfrm>
        </p:spPr>
        <p:txBody>
          <a:bodyPr anchor="b">
            <a:normAutofit/>
          </a:bodyPr>
          <a:lstStyle>
            <a:lvl1pPr>
              <a:defRPr sz="3400"/>
            </a:lvl1pPr>
          </a:lstStyle>
          <a:p>
            <a:r>
              <a:rPr lang="en-US" smtClean="0"/>
              <a:t>Click to edit Master title style</a:t>
            </a:r>
            <a:endParaRPr lang="en-US" dirty="0"/>
          </a:p>
        </p:txBody>
      </p:sp>
      <p:sp>
        <p:nvSpPr>
          <p:cNvPr id="3" name="Content Placeholder 2"/>
          <p:cNvSpPr>
            <a:spLocks noGrp="1"/>
          </p:cNvSpPr>
          <p:nvPr>
            <p:ph idx="1"/>
          </p:nvPr>
        </p:nvSpPr>
        <p:spPr>
          <a:xfrm>
            <a:off x="760412" y="762000"/>
            <a:ext cx="6400800" cy="5334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01039" y="3429000"/>
            <a:ext cx="3124161"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4/10/2014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bwMode="blackWhite">
          <a:xfrm>
            <a:off x="644091" y="640080"/>
            <a:ext cx="6675120" cy="5577840"/>
          </a:xfrm>
          <a:prstGeom prst="rect">
            <a:avLst/>
          </a:prstGeom>
          <a:solidFill>
            <a:srgbClr val="000000"/>
          </a:solidFill>
          <a:ln w="1016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p:cNvSpPr>
            <a:spLocks noGrp="1"/>
          </p:cNvSpPr>
          <p:nvPr>
            <p:ph type="title"/>
          </p:nvPr>
        </p:nvSpPr>
        <p:spPr>
          <a:xfrm>
            <a:off x="7997952" y="1600200"/>
            <a:ext cx="3127248" cy="1828800"/>
          </a:xfrm>
        </p:spPr>
        <p:txBody>
          <a:bodyPr anchor="b">
            <a:normAutofit/>
          </a:bodyPr>
          <a:lstStyle>
            <a:lvl1pPr>
              <a:defRPr sz="3400"/>
            </a:lvl1pPr>
          </a:lstStyle>
          <a:p>
            <a:r>
              <a:rPr lang="en-US" smtClean="0"/>
              <a:t>Click to edit Master title style</a:t>
            </a:r>
            <a:endParaRPr lang="en-US"/>
          </a:p>
        </p:txBody>
      </p:sp>
      <p:sp>
        <p:nvSpPr>
          <p:cNvPr id="3" name="Picture Placeholder 2"/>
          <p:cNvSpPr>
            <a:spLocks noGrp="1"/>
          </p:cNvSpPr>
          <p:nvPr>
            <p:ph type="pic" idx="1"/>
          </p:nvPr>
        </p:nvSpPr>
        <p:spPr>
          <a:xfrm>
            <a:off x="781251" y="777240"/>
            <a:ext cx="6400800" cy="530352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997952" y="3429000"/>
            <a:ext cx="3127248"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4/10/2014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4000" y="18288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610600" y="6362700"/>
            <a:ext cx="990600" cy="257176"/>
          </a:xfrm>
          <a:prstGeom prst="rect">
            <a:avLst/>
          </a:prstGeom>
        </p:spPr>
        <p:txBody>
          <a:bodyPr vert="horz" lIns="91440" tIns="45720" rIns="91440" bIns="45720" rtlCol="0" anchor="ctr"/>
          <a:lstStyle>
            <a:lvl1pPr algn="r">
              <a:defRPr sz="800">
                <a:solidFill>
                  <a:schemeClr val="tx1">
                    <a:lumMod val="85000"/>
                  </a:schemeClr>
                </a:solidFill>
              </a:defRPr>
            </a:lvl1pPr>
          </a:lstStyle>
          <a:p>
            <a:fld id="{37CC0096-1860-4642-9CD2-0079EA5E7CD1}" type="datetimeFigureOut">
              <a:rPr lang="en-US"/>
              <a:pPr/>
              <a:t>4/10/2014</a:t>
            </a:fld>
            <a:endParaRPr/>
          </a:p>
        </p:txBody>
      </p:sp>
      <p:sp>
        <p:nvSpPr>
          <p:cNvPr id="5" name="Footer Placeholder 4"/>
          <p:cNvSpPr>
            <a:spLocks noGrp="1"/>
          </p:cNvSpPr>
          <p:nvPr>
            <p:ph type="ftr" sz="quarter" idx="3"/>
          </p:nvPr>
        </p:nvSpPr>
        <p:spPr>
          <a:xfrm>
            <a:off x="1524000" y="6362700"/>
            <a:ext cx="6881553" cy="257176"/>
          </a:xfrm>
          <a:prstGeom prst="rect">
            <a:avLst/>
          </a:prstGeom>
        </p:spPr>
        <p:txBody>
          <a:bodyPr vert="horz" lIns="91440" tIns="45720" rIns="91440" bIns="45720" rtlCol="0" anchor="ctr"/>
          <a:lstStyle>
            <a:lvl1pPr algn="l">
              <a:defRPr sz="800">
                <a:solidFill>
                  <a:schemeClr val="tx1">
                    <a:lumMod val="85000"/>
                  </a:schemeClr>
                </a:solidFill>
              </a:defRPr>
            </a:lvl1pPr>
          </a:lstStyle>
          <a:p>
            <a:endParaRPr/>
          </a:p>
        </p:txBody>
      </p:sp>
      <p:sp>
        <p:nvSpPr>
          <p:cNvPr id="6" name="Slide Number Placeholder 5"/>
          <p:cNvSpPr>
            <a:spLocks noGrp="1"/>
          </p:cNvSpPr>
          <p:nvPr>
            <p:ph type="sldNum" sz="quarter" idx="4"/>
          </p:nvPr>
        </p:nvSpPr>
        <p:spPr>
          <a:xfrm>
            <a:off x="9829800" y="6362700"/>
            <a:ext cx="838200" cy="257176"/>
          </a:xfrm>
          <a:prstGeom prst="rect">
            <a:avLst/>
          </a:prstGeom>
        </p:spPr>
        <p:txBody>
          <a:bodyPr vert="horz" lIns="91440" tIns="45720" rIns="91440" bIns="45720" rtlCol="0" anchor="ctr"/>
          <a:lstStyle>
            <a:lvl1pPr algn="r">
              <a:defRPr sz="800">
                <a:solidFill>
                  <a:schemeClr val="tx1">
                    <a:lumMod val="85000"/>
                  </a:schemeClr>
                </a:solidFill>
              </a:defRPr>
            </a:lvl1pPr>
          </a:lstStyle>
          <a:p>
            <a:fld id="{E31375A4-56A4-47D6-9801-1991572033F7}" type="slidenum">
              <a:rPr/>
              <a:pPr/>
              <a:t>‹#›</a:t>
            </a:fld>
            <a:endParaRPr/>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users.telenet.be/d.rijmenants/en/onetimepad.htm" TargetMode="External"/><Relationship Id="rId3" Type="http://schemas.openxmlformats.org/officeDocument/2006/relationships/hyperlink" Target="http://users.telenet.be/d.rijmenants/en/numbers.htm" TargetMode="External"/><Relationship Id="rId7" Type="http://schemas.openxmlformats.org/officeDocument/2006/relationships/hyperlink" Target="http://users.telenet.be/d.rijmenants/en/coldwarsignals.htm" TargetMode="External"/><Relationship Id="rId2" Type="http://schemas.openxmlformats.org/officeDocument/2006/relationships/hyperlink" Target="http://www.dxing.com/numbers.htm" TargetMode="External"/><Relationship Id="rId1" Type="http://schemas.openxmlformats.org/officeDocument/2006/relationships/slideLayout" Target="../slideLayouts/slideLayout2.xml"/><Relationship Id="rId6" Type="http://schemas.openxmlformats.org/officeDocument/2006/relationships/hyperlink" Target="http://www.hfunderground.com/board/index.php/board,7.0.html" TargetMode="External"/><Relationship Id="rId5" Type="http://schemas.openxmlformats.org/officeDocument/2006/relationships/hyperlink" Target="http://www.irdial.com/conet.htm" TargetMode="External"/><Relationship Id="rId4" Type="http://schemas.openxmlformats.org/officeDocument/2006/relationships/hyperlink" Target="http://websdr.ewi.utwente.nl:8901/" TargetMode="External"/><Relationship Id="rId9" Type="http://schemas.openxmlformats.org/officeDocument/2006/relationships/hyperlink" Target="http://users.telenet.be/d.rijmenants/en/table.htm"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mailto:big.negrow@gmail.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websdr.ewi.utwente.nl:890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hfunderground.com/board/index.php/board,7.0.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Numbers Stations and OTP</a:t>
            </a:r>
            <a:endParaRPr dirty="0"/>
          </a:p>
        </p:txBody>
      </p:sp>
      <p:sp>
        <p:nvSpPr>
          <p:cNvPr id="3" name="Subtitle 2"/>
          <p:cNvSpPr>
            <a:spLocks noGrp="1"/>
          </p:cNvSpPr>
          <p:nvPr>
            <p:ph type="subTitle" idx="1"/>
          </p:nvPr>
        </p:nvSpPr>
        <p:spPr/>
        <p:txBody>
          <a:bodyPr/>
          <a:lstStyle/>
          <a:p>
            <a:r>
              <a:rPr lang="en-US" dirty="0" smtClean="0"/>
              <a:t>Uncrackable Plain Text Over Short Wave Radio</a:t>
            </a:r>
            <a:endParaRPr dirty="0"/>
          </a:p>
        </p:txBody>
      </p:sp>
    </p:spTree>
    <p:extLst>
      <p:ext uri="{BB962C8B-B14F-4D97-AF65-F5344CB8AC3E}">
        <p14:creationId xmlns:p14="http://schemas.microsoft.com/office/powerpoint/2010/main" val="24245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The </a:t>
            </a:r>
            <a:r>
              <a:rPr lang="en-US" dirty="0" err="1" smtClean="0"/>
              <a:t>Conet</a:t>
            </a:r>
            <a:r>
              <a:rPr lang="en-US" dirty="0" smtClean="0"/>
              <a:t> Project</a:t>
            </a:r>
            <a:endParaRPr dirty="0"/>
          </a:p>
        </p:txBody>
      </p:sp>
      <p:sp>
        <p:nvSpPr>
          <p:cNvPr id="14" name="Content Placeholder 13"/>
          <p:cNvSpPr>
            <a:spLocks noGrp="1"/>
          </p:cNvSpPr>
          <p:nvPr>
            <p:ph idx="1"/>
          </p:nvPr>
        </p:nvSpPr>
        <p:spPr/>
        <p:txBody>
          <a:bodyPr>
            <a:normAutofit/>
          </a:bodyPr>
          <a:lstStyle/>
          <a:p>
            <a:r>
              <a:rPr lang="en-US" dirty="0"/>
              <a:t>4</a:t>
            </a:r>
            <a:r>
              <a:rPr lang="en-US" dirty="0" smtClean="0"/>
              <a:t> CD collection of Numbers Stations recorded throughout the 80s and 90s</a:t>
            </a:r>
          </a:p>
          <a:p>
            <a:r>
              <a:rPr lang="en-US" dirty="0" smtClean="0"/>
              <a:t>Released in 1997 on </a:t>
            </a:r>
            <a:r>
              <a:rPr lang="en-US" dirty="0" err="1" smtClean="0"/>
              <a:t>Irdial</a:t>
            </a:r>
            <a:r>
              <a:rPr lang="en-US" dirty="0" smtClean="0"/>
              <a:t>-Discs record label</a:t>
            </a:r>
          </a:p>
          <a:p>
            <a:r>
              <a:rPr lang="en-US" dirty="0" smtClean="0"/>
              <a:t>Freely available in MP3 format</a:t>
            </a:r>
          </a:p>
          <a:p>
            <a:r>
              <a:rPr lang="en-US" dirty="0" smtClean="0"/>
              <a:t>5</a:t>
            </a:r>
            <a:r>
              <a:rPr lang="en-US" baseline="30000" dirty="0" smtClean="0"/>
              <a:t>th</a:t>
            </a:r>
            <a:r>
              <a:rPr lang="en-US" dirty="0" smtClean="0"/>
              <a:t> CD included in a re-released pack 2013 includes noise stations</a:t>
            </a:r>
          </a:p>
          <a:p>
            <a:r>
              <a:rPr lang="en-US" dirty="0" smtClean="0"/>
              <a:t>Also included:</a:t>
            </a:r>
          </a:p>
          <a:p>
            <a:pPr lvl="1"/>
            <a:r>
              <a:rPr lang="en-US" dirty="0" smtClean="0"/>
              <a:t>STASI OTP Code Book Samples</a:t>
            </a:r>
          </a:p>
          <a:p>
            <a:pPr lvl="1"/>
            <a:r>
              <a:rPr lang="en-US" dirty="0" smtClean="0"/>
              <a:t>Detailed photographs of voice synthesizers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3843527"/>
            <a:ext cx="335280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8362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Numbers Stations in Popular Culture</a:t>
            </a:r>
            <a:endParaRPr dirty="0"/>
          </a:p>
        </p:txBody>
      </p:sp>
      <p:sp>
        <p:nvSpPr>
          <p:cNvPr id="14" name="Content Placeholder 13"/>
          <p:cNvSpPr>
            <a:spLocks noGrp="1"/>
          </p:cNvSpPr>
          <p:nvPr>
            <p:ph idx="1"/>
          </p:nvPr>
        </p:nvSpPr>
        <p:spPr/>
        <p:txBody>
          <a:bodyPr>
            <a:normAutofit/>
          </a:bodyPr>
          <a:lstStyle/>
          <a:p>
            <a:r>
              <a:rPr lang="en-US" dirty="0" smtClean="0"/>
              <a:t>Movies</a:t>
            </a:r>
          </a:p>
          <a:p>
            <a:pPr lvl="1"/>
            <a:r>
              <a:rPr lang="en-US" sz="2000" dirty="0" smtClean="0"/>
              <a:t>The Numbers Station – 2013</a:t>
            </a:r>
          </a:p>
          <a:p>
            <a:pPr lvl="1"/>
            <a:r>
              <a:rPr lang="en-US" sz="2000" dirty="0" smtClean="0"/>
              <a:t>Vanilla Sky – 2001</a:t>
            </a:r>
          </a:p>
          <a:p>
            <a:r>
              <a:rPr lang="en-US" dirty="0" smtClean="0"/>
              <a:t>TV</a:t>
            </a:r>
            <a:endParaRPr lang="en-US" dirty="0"/>
          </a:p>
          <a:p>
            <a:pPr lvl="1"/>
            <a:r>
              <a:rPr lang="en-US" sz="2000" dirty="0" smtClean="0"/>
              <a:t>Fringe</a:t>
            </a:r>
            <a:endParaRPr lang="en-US" sz="2000" dirty="0"/>
          </a:p>
          <a:p>
            <a:pPr lvl="1"/>
            <a:r>
              <a:rPr lang="en-US" sz="2000" dirty="0" smtClean="0"/>
              <a:t>Lost</a:t>
            </a:r>
          </a:p>
          <a:p>
            <a:pPr lvl="1"/>
            <a:r>
              <a:rPr lang="en-US" sz="2000" dirty="0" smtClean="0"/>
              <a:t>The Americans</a:t>
            </a:r>
          </a:p>
          <a:p>
            <a:r>
              <a:rPr lang="en-US" dirty="0" smtClean="0"/>
              <a:t>Video Games</a:t>
            </a:r>
            <a:endParaRPr lang="en-US" dirty="0"/>
          </a:p>
          <a:p>
            <a:pPr lvl="1"/>
            <a:r>
              <a:rPr lang="en-US" sz="2000" dirty="0" smtClean="0"/>
              <a:t>Call of Duty: Black Ops</a:t>
            </a:r>
            <a:endParaRPr lang="en-US" sz="2000" dirty="0"/>
          </a:p>
          <a:p>
            <a:pPr lvl="1"/>
            <a:endParaRPr lang="en-US" sz="2000" dirty="0" smtClean="0"/>
          </a:p>
          <a:p>
            <a:pPr marL="365760" lvl="1" indent="0">
              <a:buNone/>
            </a:pPr>
            <a:endParaRPr lang="en-US" sz="2000" dirty="0"/>
          </a:p>
          <a:p>
            <a:pPr lvl="1"/>
            <a:endParaRPr lang="en-US" sz="3000" dirty="0" smtClean="0"/>
          </a:p>
        </p:txBody>
      </p:sp>
    </p:spTree>
    <p:extLst>
      <p:ext uri="{BB962C8B-B14F-4D97-AF65-F5344CB8AC3E}">
        <p14:creationId xmlns:p14="http://schemas.microsoft.com/office/powerpoint/2010/main" val="3142454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One Time Pads Explained</a:t>
            </a:r>
            <a:endParaRPr dirty="0"/>
          </a:p>
        </p:txBody>
      </p:sp>
      <p:sp>
        <p:nvSpPr>
          <p:cNvPr id="14" name="Content Placeholder 13"/>
          <p:cNvSpPr>
            <a:spLocks noGrp="1"/>
          </p:cNvSpPr>
          <p:nvPr>
            <p:ph idx="1"/>
          </p:nvPr>
        </p:nvSpPr>
        <p:spPr/>
        <p:txBody>
          <a:bodyPr>
            <a:normAutofit/>
          </a:bodyPr>
          <a:lstStyle/>
          <a:p>
            <a:r>
              <a:rPr lang="en-US" dirty="0"/>
              <a:t>Also called </a:t>
            </a:r>
            <a:r>
              <a:rPr lang="en-US" dirty="0" err="1"/>
              <a:t>Vernam</a:t>
            </a:r>
            <a:r>
              <a:rPr lang="en-US" dirty="0"/>
              <a:t>-cipher or the perfect cipher, </a:t>
            </a:r>
            <a:r>
              <a:rPr lang="en-US" dirty="0" smtClean="0"/>
              <a:t>OTP is </a:t>
            </a:r>
            <a:r>
              <a:rPr lang="en-US" dirty="0"/>
              <a:t>a crypto algorithm where plaintext is combined with a random key. </a:t>
            </a:r>
            <a:endParaRPr lang="en-US" dirty="0" smtClean="0"/>
          </a:p>
          <a:p>
            <a:r>
              <a:rPr lang="en-US" dirty="0" smtClean="0"/>
              <a:t>It </a:t>
            </a:r>
            <a:r>
              <a:rPr lang="en-US" dirty="0"/>
              <a:t>is the only known method to perform </a:t>
            </a:r>
            <a:r>
              <a:rPr lang="en-US" dirty="0" smtClean="0"/>
              <a:t>mathematically </a:t>
            </a:r>
            <a:r>
              <a:rPr lang="en-US" dirty="0"/>
              <a:t>unbreakable encryption</a:t>
            </a:r>
            <a:r>
              <a:rPr lang="en-US" dirty="0" smtClean="0"/>
              <a:t>. (Assuming all the rules are followed!)</a:t>
            </a:r>
          </a:p>
          <a:p>
            <a:r>
              <a:rPr lang="en-US" dirty="0" smtClean="0"/>
              <a:t>Not to be confused with One Time Key or One Time Passwords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4081272"/>
            <a:ext cx="259080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081272"/>
            <a:ext cx="283845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081272"/>
            <a:ext cx="329565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8151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One Time Pad Rules</a:t>
            </a:r>
            <a:endParaRPr dirty="0"/>
          </a:p>
        </p:txBody>
      </p:sp>
      <p:sp>
        <p:nvSpPr>
          <p:cNvPr id="14" name="Content Placeholder 13"/>
          <p:cNvSpPr>
            <a:spLocks noGrp="1"/>
          </p:cNvSpPr>
          <p:nvPr>
            <p:ph idx="1"/>
          </p:nvPr>
        </p:nvSpPr>
        <p:spPr/>
        <p:txBody>
          <a:bodyPr>
            <a:normAutofit/>
          </a:bodyPr>
          <a:lstStyle/>
          <a:p>
            <a:r>
              <a:rPr lang="en-US" dirty="0"/>
              <a:t>The key is at least as long as the message or data that must be encrypted.</a:t>
            </a:r>
          </a:p>
          <a:p>
            <a:r>
              <a:rPr lang="en-US" dirty="0"/>
              <a:t>The key is truly random (not generated by a simple computer </a:t>
            </a:r>
            <a:r>
              <a:rPr lang="en-US" dirty="0" smtClean="0"/>
              <a:t>function)</a:t>
            </a:r>
            <a:endParaRPr lang="en-US" dirty="0"/>
          </a:p>
          <a:p>
            <a:r>
              <a:rPr lang="en-US" dirty="0"/>
              <a:t>Key and plaintext are calculated modulo 10 (digits), modulo 26 (letters) or modulo 2 (binary)</a:t>
            </a:r>
          </a:p>
          <a:p>
            <a:r>
              <a:rPr lang="en-US" dirty="0"/>
              <a:t>Each key is used only once, and both sender and receiver must destroy their key after use.</a:t>
            </a:r>
          </a:p>
          <a:p>
            <a:r>
              <a:rPr lang="en-US" dirty="0"/>
              <a:t>There should only be two copies of the key: one for the sender and one for the receiver (some exceptions exist for multiple receivers)</a:t>
            </a:r>
            <a:endParaRPr lang="en-US" dirty="0" smtClean="0"/>
          </a:p>
        </p:txBody>
      </p:sp>
    </p:spTree>
    <p:extLst>
      <p:ext uri="{BB962C8B-B14F-4D97-AF65-F5344CB8AC3E}">
        <p14:creationId xmlns:p14="http://schemas.microsoft.com/office/powerpoint/2010/main" val="457530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Manual One Time Pads: 4 ‘Easy’ Steps</a:t>
            </a:r>
            <a:endParaRPr dirty="0"/>
          </a:p>
        </p:txBody>
      </p:sp>
      <p:sp>
        <p:nvSpPr>
          <p:cNvPr id="14" name="Content Placeholder 13"/>
          <p:cNvSpPr>
            <a:spLocks noGrp="1"/>
          </p:cNvSpPr>
          <p:nvPr>
            <p:ph idx="1"/>
          </p:nvPr>
        </p:nvSpPr>
        <p:spPr/>
        <p:txBody>
          <a:bodyPr>
            <a:normAutofit/>
          </a:bodyPr>
          <a:lstStyle/>
          <a:p>
            <a:r>
              <a:rPr lang="en-US" sz="2800" dirty="0" smtClean="0"/>
              <a:t>Step 1:  Creating the OTP</a:t>
            </a:r>
          </a:p>
          <a:p>
            <a:r>
              <a:rPr lang="en-US" sz="2800" dirty="0" smtClean="0"/>
              <a:t>Step 2:  Preparing the Message</a:t>
            </a:r>
          </a:p>
          <a:p>
            <a:r>
              <a:rPr lang="en-US" sz="2800" dirty="0" smtClean="0"/>
              <a:t>Step 3: Encryption and Decryption</a:t>
            </a:r>
          </a:p>
          <a:p>
            <a:r>
              <a:rPr lang="en-US" sz="2800" dirty="0" smtClean="0"/>
              <a:t>Step 4: Follow the rules!</a:t>
            </a:r>
            <a:endParaRPr lang="en-US" sz="2800" dirty="0"/>
          </a:p>
        </p:txBody>
      </p:sp>
    </p:spTree>
    <p:extLst>
      <p:ext uri="{BB962C8B-B14F-4D97-AF65-F5344CB8AC3E}">
        <p14:creationId xmlns:p14="http://schemas.microsoft.com/office/powerpoint/2010/main" val="3703496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Step 1: Creating the One Time Pad</a:t>
            </a:r>
            <a:endParaRPr dirty="0"/>
          </a:p>
        </p:txBody>
      </p:sp>
      <p:sp>
        <p:nvSpPr>
          <p:cNvPr id="14" name="Content Placeholder 13"/>
          <p:cNvSpPr>
            <a:spLocks noGrp="1"/>
          </p:cNvSpPr>
          <p:nvPr>
            <p:ph idx="1"/>
          </p:nvPr>
        </p:nvSpPr>
        <p:spPr/>
        <p:txBody>
          <a:bodyPr>
            <a:normAutofit/>
          </a:bodyPr>
          <a:lstStyle/>
          <a:p>
            <a:r>
              <a:rPr lang="en-US" dirty="0" smtClean="0"/>
              <a:t>Hardware Random Number Generator</a:t>
            </a:r>
          </a:p>
          <a:p>
            <a:r>
              <a:rPr lang="en-US" dirty="0" smtClean="0"/>
              <a:t>Software Random Number Generator</a:t>
            </a:r>
          </a:p>
          <a:p>
            <a:r>
              <a:rPr lang="en-US" dirty="0" smtClean="0"/>
              <a:t>Dice Method</a:t>
            </a:r>
          </a:p>
          <a:p>
            <a:r>
              <a:rPr lang="en-US" dirty="0" smtClean="0"/>
              <a:t>Default OTP usually contains 50 groups of 5 random digits, with the first 5 digits identifying the key to be used.</a:t>
            </a:r>
          </a:p>
          <a:p>
            <a:r>
              <a:rPr lang="en-US" dirty="0" smtClean="0"/>
              <a:t>One-way communications need an OUT (sender) and IN (receiver) identical OTP</a:t>
            </a:r>
          </a:p>
          <a:p>
            <a:endParaRPr lang="en-US"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648199"/>
            <a:ext cx="236220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648200"/>
            <a:ext cx="201930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6099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Step 2: Preparing the Message</a:t>
            </a:r>
            <a:endParaRPr dirty="0"/>
          </a:p>
        </p:txBody>
      </p:sp>
      <p:sp>
        <p:nvSpPr>
          <p:cNvPr id="14" name="Content Placeholder 13"/>
          <p:cNvSpPr>
            <a:spLocks noGrp="1"/>
          </p:cNvSpPr>
          <p:nvPr>
            <p:ph idx="1"/>
          </p:nvPr>
        </p:nvSpPr>
        <p:spPr/>
        <p:txBody>
          <a:bodyPr>
            <a:normAutofit/>
          </a:bodyPr>
          <a:lstStyle/>
          <a:p>
            <a:r>
              <a:rPr lang="en-US" sz="2800" dirty="0" smtClean="0"/>
              <a:t>Conversion from text to numbers</a:t>
            </a:r>
          </a:p>
          <a:p>
            <a:pPr lvl="1"/>
            <a:r>
              <a:rPr lang="en-US" sz="2600" dirty="0" smtClean="0"/>
              <a:t>CT-## based on the number of characters they support</a:t>
            </a:r>
          </a:p>
          <a:p>
            <a:pPr lvl="1"/>
            <a:r>
              <a:rPr lang="en-US" sz="2600" dirty="0" smtClean="0"/>
              <a:t>CT-46 freeware conversion table</a:t>
            </a:r>
          </a:p>
          <a:p>
            <a:pPr lvl="1"/>
            <a:r>
              <a:rPr lang="en-US" sz="2600" dirty="0" smtClean="0"/>
              <a:t>Code books can reduce the conversion time tremendously</a:t>
            </a:r>
          </a:p>
          <a:p>
            <a:r>
              <a:rPr lang="en-US" sz="2800" dirty="0" smtClean="0"/>
              <a:t>Example:</a:t>
            </a:r>
          </a:p>
          <a:p>
            <a:pPr lvl="1"/>
            <a:r>
              <a:rPr lang="en-US" sz="2600" dirty="0" smtClean="0"/>
              <a:t>HELLO WORLD.</a:t>
            </a:r>
          </a:p>
          <a:p>
            <a:pPr lvl="2"/>
            <a:r>
              <a:rPr lang="en-US" sz="2400" dirty="0"/>
              <a:t>75 </a:t>
            </a:r>
            <a:r>
              <a:rPr lang="en-US" sz="2400" dirty="0" smtClean="0"/>
              <a:t>| 2 | 78 | </a:t>
            </a:r>
            <a:r>
              <a:rPr lang="en-US" sz="2400" dirty="0"/>
              <a:t>78 </a:t>
            </a:r>
            <a:r>
              <a:rPr lang="en-US" sz="2400" dirty="0" smtClean="0"/>
              <a:t>| 5 | 99 | 86 | 5 | 82 | 78 | 72 | 91 =</a:t>
            </a:r>
          </a:p>
          <a:p>
            <a:pPr lvl="2"/>
            <a:r>
              <a:rPr lang="en-US" sz="2400" dirty="0"/>
              <a:t>75278 </a:t>
            </a:r>
            <a:r>
              <a:rPr lang="en-US" sz="2400" dirty="0" smtClean="0"/>
              <a:t>| 78599 | 86582 | </a:t>
            </a:r>
            <a:r>
              <a:rPr lang="en-US" sz="2400" dirty="0"/>
              <a:t>78729 </a:t>
            </a:r>
            <a:r>
              <a:rPr lang="en-US" sz="2400" dirty="0" smtClean="0"/>
              <a:t>| 19191</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533400"/>
            <a:ext cx="314325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3886200"/>
            <a:ext cx="344805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41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Step 3: Encryption</a:t>
            </a:r>
            <a:endParaRPr dirty="0"/>
          </a:p>
        </p:txBody>
      </p:sp>
      <p:sp>
        <p:nvSpPr>
          <p:cNvPr id="14" name="Content Placeholder 13"/>
          <p:cNvSpPr>
            <a:spLocks noGrp="1"/>
          </p:cNvSpPr>
          <p:nvPr>
            <p:ph idx="1"/>
          </p:nvPr>
        </p:nvSpPr>
        <p:spPr/>
        <p:txBody>
          <a:bodyPr>
            <a:normAutofit/>
          </a:bodyPr>
          <a:lstStyle/>
          <a:p>
            <a:r>
              <a:rPr lang="en-US" sz="2800" dirty="0" smtClean="0"/>
              <a:t>First 5 digits are the key to be used, not used in the encryption, making it easier for the receiver to know which key to use.</a:t>
            </a:r>
          </a:p>
          <a:p>
            <a:r>
              <a:rPr lang="en-US" sz="2800" dirty="0" smtClean="0"/>
              <a:t>Subtract the OTP from the plain text conversion</a:t>
            </a:r>
          </a:p>
          <a:p>
            <a:pPr lvl="1"/>
            <a:r>
              <a:rPr lang="en-US" sz="2600" dirty="0" smtClean="0"/>
              <a:t>Subtraction performed without borrowing (e.g. 5-9 is actually 15-9, resulting in 6)</a:t>
            </a:r>
          </a:p>
          <a:p>
            <a:r>
              <a:rPr lang="en-US" sz="2800" dirty="0" smtClean="0"/>
              <a:t>See example text</a:t>
            </a:r>
            <a:endParaRPr lang="en-US" sz="2600" dirty="0" smtClean="0"/>
          </a:p>
          <a:p>
            <a:pPr lvl="1"/>
            <a:endParaRPr lang="en-US" sz="2600" dirty="0" smtClean="0"/>
          </a:p>
        </p:txBody>
      </p:sp>
    </p:spTree>
    <p:extLst>
      <p:ext uri="{BB962C8B-B14F-4D97-AF65-F5344CB8AC3E}">
        <p14:creationId xmlns:p14="http://schemas.microsoft.com/office/powerpoint/2010/main" val="2662805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Step 3 (</a:t>
            </a:r>
            <a:r>
              <a:rPr lang="en-US" dirty="0" err="1" smtClean="0"/>
              <a:t>cont</a:t>
            </a:r>
            <a:r>
              <a:rPr lang="en-US" dirty="0" smtClean="0"/>
              <a:t>): Decryption</a:t>
            </a:r>
            <a:endParaRPr dirty="0"/>
          </a:p>
        </p:txBody>
      </p:sp>
      <p:sp>
        <p:nvSpPr>
          <p:cNvPr id="14" name="Content Placeholder 13"/>
          <p:cNvSpPr>
            <a:spLocks noGrp="1"/>
          </p:cNvSpPr>
          <p:nvPr>
            <p:ph idx="1"/>
          </p:nvPr>
        </p:nvSpPr>
        <p:spPr/>
        <p:txBody>
          <a:bodyPr>
            <a:normAutofit/>
          </a:bodyPr>
          <a:lstStyle/>
          <a:p>
            <a:r>
              <a:rPr lang="en-US" sz="2800" dirty="0" smtClean="0"/>
              <a:t>First 5 digits determine the key to use for decipherment</a:t>
            </a:r>
          </a:p>
          <a:p>
            <a:r>
              <a:rPr lang="en-US" sz="2800" dirty="0" smtClean="0"/>
              <a:t>Add the OTP key back into the </a:t>
            </a:r>
            <a:r>
              <a:rPr lang="en-US" sz="2800" dirty="0" err="1" smtClean="0"/>
              <a:t>ciphertext</a:t>
            </a:r>
            <a:endParaRPr lang="en-US" sz="2800" dirty="0" smtClean="0"/>
          </a:p>
          <a:p>
            <a:pPr lvl="1"/>
            <a:r>
              <a:rPr lang="en-US" sz="2400" dirty="0" smtClean="0"/>
              <a:t>Addition drops the 1 (9+5 = 4, not 14)</a:t>
            </a:r>
          </a:p>
          <a:p>
            <a:pPr lvl="1"/>
            <a:r>
              <a:rPr lang="en-US" sz="2400" dirty="0"/>
              <a:t>Digits 1-6 are single </a:t>
            </a:r>
            <a:r>
              <a:rPr lang="en-US" sz="2400" dirty="0" smtClean="0"/>
              <a:t>digits, </a:t>
            </a:r>
            <a:r>
              <a:rPr lang="en-US" sz="2400" dirty="0"/>
              <a:t>7-9 are 2 digits, 3 digit code follows a </a:t>
            </a:r>
            <a:r>
              <a:rPr lang="en-US" sz="2400" dirty="0" smtClean="0"/>
              <a:t>0 (from the code book, so 548 would be 0548)</a:t>
            </a:r>
          </a:p>
          <a:p>
            <a:r>
              <a:rPr lang="en-US" sz="2800" dirty="0" smtClean="0"/>
              <a:t>See example text</a:t>
            </a:r>
            <a:endParaRPr lang="en-US" sz="2600" dirty="0" smtClean="0"/>
          </a:p>
          <a:p>
            <a:pPr lvl="1"/>
            <a:endParaRPr lang="en-US" sz="2600" dirty="0" smtClean="0"/>
          </a:p>
        </p:txBody>
      </p:sp>
    </p:spTree>
    <p:extLst>
      <p:ext uri="{BB962C8B-B14F-4D97-AF65-F5344CB8AC3E}">
        <p14:creationId xmlns:p14="http://schemas.microsoft.com/office/powerpoint/2010/main" val="496645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Step 4: Follow the Rules!</a:t>
            </a:r>
            <a:endParaRPr dirty="0"/>
          </a:p>
        </p:txBody>
      </p:sp>
      <p:sp>
        <p:nvSpPr>
          <p:cNvPr id="14" name="Content Placeholder 13"/>
          <p:cNvSpPr>
            <a:spLocks noGrp="1"/>
          </p:cNvSpPr>
          <p:nvPr>
            <p:ph idx="1"/>
          </p:nvPr>
        </p:nvSpPr>
        <p:spPr/>
        <p:txBody>
          <a:bodyPr>
            <a:normAutofit/>
          </a:bodyPr>
          <a:lstStyle/>
          <a:p>
            <a:r>
              <a:rPr lang="en-US" sz="2400" dirty="0" smtClean="0"/>
              <a:t>Generate the OTP with truly random numbers</a:t>
            </a:r>
          </a:p>
          <a:p>
            <a:r>
              <a:rPr lang="en-US" sz="2400" dirty="0" smtClean="0"/>
              <a:t>Never reuse a OTP for encryption!</a:t>
            </a:r>
          </a:p>
          <a:p>
            <a:pPr lvl="1"/>
            <a:r>
              <a:rPr lang="en-US" sz="2400" dirty="0" smtClean="0"/>
              <a:t>Even if there are groups of numbers not used, destroy the sheet immediately after use!</a:t>
            </a:r>
          </a:p>
          <a:p>
            <a:pPr lvl="1"/>
            <a:r>
              <a:rPr lang="en-US" sz="2400" dirty="0" smtClean="0"/>
              <a:t>A new message should be encrypted with a new sheet.</a:t>
            </a:r>
          </a:p>
          <a:p>
            <a:r>
              <a:rPr lang="en-US" sz="2400" dirty="0" smtClean="0"/>
              <a:t>Never keep a sheet after decryption!</a:t>
            </a:r>
          </a:p>
          <a:p>
            <a:r>
              <a:rPr lang="en-US" sz="2400" dirty="0" smtClean="0"/>
              <a:t>Never use a computer to decrypt messages!</a:t>
            </a:r>
          </a:p>
          <a:p>
            <a:pPr lvl="1"/>
            <a:r>
              <a:rPr lang="en-US" sz="2400" dirty="0" smtClean="0"/>
              <a:t>Traces of the message remain resident.</a:t>
            </a:r>
          </a:p>
        </p:txBody>
      </p:sp>
    </p:spTree>
    <p:extLst>
      <p:ext uri="{BB962C8B-B14F-4D97-AF65-F5344CB8AC3E}">
        <p14:creationId xmlns:p14="http://schemas.microsoft.com/office/powerpoint/2010/main" val="875975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this IS..</a:t>
            </a:r>
            <a:endParaRPr lang="en-US" dirty="0"/>
          </a:p>
        </p:txBody>
      </p:sp>
      <p:sp>
        <p:nvSpPr>
          <p:cNvPr id="3" name="Content Placeholder 2"/>
          <p:cNvSpPr>
            <a:spLocks noGrp="1"/>
          </p:cNvSpPr>
          <p:nvPr>
            <p:ph idx="1"/>
          </p:nvPr>
        </p:nvSpPr>
        <p:spPr/>
        <p:txBody>
          <a:bodyPr>
            <a:normAutofit/>
          </a:bodyPr>
          <a:lstStyle/>
          <a:p>
            <a:r>
              <a:rPr lang="en-US" sz="3200" dirty="0" smtClean="0"/>
              <a:t>Presentation on Numbers Stations</a:t>
            </a:r>
          </a:p>
          <a:p>
            <a:r>
              <a:rPr lang="en-US" sz="3200" dirty="0" smtClean="0"/>
              <a:t>How one time pads are used for secure one-way communications</a:t>
            </a:r>
          </a:p>
          <a:p>
            <a:r>
              <a:rPr lang="en-US" sz="3200" dirty="0" smtClean="0"/>
              <a:t>Brief exercise in manual one time pad creation and usage</a:t>
            </a:r>
            <a:endParaRPr lang="en-US" sz="3200" dirty="0"/>
          </a:p>
        </p:txBody>
      </p:sp>
    </p:spTree>
    <p:extLst>
      <p:ext uri="{BB962C8B-B14F-4D97-AF65-F5344CB8AC3E}">
        <p14:creationId xmlns:p14="http://schemas.microsoft.com/office/powerpoint/2010/main" val="532753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Step 4 (</a:t>
            </a:r>
            <a:r>
              <a:rPr lang="en-US" dirty="0" err="1" smtClean="0"/>
              <a:t>cont</a:t>
            </a:r>
            <a:r>
              <a:rPr lang="en-US" dirty="0" smtClean="0"/>
              <a:t>): Follow the Rules!</a:t>
            </a:r>
            <a:endParaRPr dirty="0"/>
          </a:p>
        </p:txBody>
      </p:sp>
      <p:sp>
        <p:nvSpPr>
          <p:cNvPr id="14" name="Content Placeholder 13"/>
          <p:cNvSpPr>
            <a:spLocks noGrp="1"/>
          </p:cNvSpPr>
          <p:nvPr>
            <p:ph idx="1"/>
          </p:nvPr>
        </p:nvSpPr>
        <p:spPr/>
        <p:txBody>
          <a:bodyPr>
            <a:normAutofit/>
          </a:bodyPr>
          <a:lstStyle/>
          <a:p>
            <a:r>
              <a:rPr lang="en-US" sz="2800" dirty="0" smtClean="0"/>
              <a:t>Assume OTP is compromised if:</a:t>
            </a:r>
          </a:p>
          <a:p>
            <a:pPr lvl="1"/>
            <a:r>
              <a:rPr lang="en-US" sz="2000" dirty="0"/>
              <a:t>The pad is used more than once</a:t>
            </a:r>
          </a:p>
          <a:p>
            <a:pPr lvl="1"/>
            <a:r>
              <a:rPr lang="en-US" sz="2000" dirty="0"/>
              <a:t>The pad was - even temporarily - not under custody of </a:t>
            </a:r>
            <a:r>
              <a:rPr lang="en-US" sz="2000" dirty="0" smtClean="0"/>
              <a:t>authorized </a:t>
            </a:r>
            <a:r>
              <a:rPr lang="en-US" sz="2000" dirty="0"/>
              <a:t>personnel or securely stored</a:t>
            </a:r>
          </a:p>
          <a:p>
            <a:pPr lvl="1"/>
            <a:r>
              <a:rPr lang="en-US" sz="2000" dirty="0"/>
              <a:t>A distributor or user is suspected to have violated security rules</a:t>
            </a:r>
          </a:p>
          <a:p>
            <a:pPr lvl="1"/>
            <a:r>
              <a:rPr lang="en-US" sz="2000" dirty="0"/>
              <a:t>The pad has been exposed intentionally or by accident to other people</a:t>
            </a:r>
          </a:p>
          <a:p>
            <a:pPr lvl="1"/>
            <a:r>
              <a:rPr lang="en-US" sz="2000" dirty="0"/>
              <a:t>The pad is lost or there is no proof of destruction</a:t>
            </a:r>
          </a:p>
          <a:p>
            <a:pPr lvl="1"/>
            <a:r>
              <a:rPr lang="en-US" sz="2000" dirty="0"/>
              <a:t>If there's any doubt about the current or past situation of the pad</a:t>
            </a:r>
          </a:p>
          <a:p>
            <a:pPr lvl="1"/>
            <a:r>
              <a:rPr lang="en-US" sz="2000" dirty="0"/>
              <a:t>Finally, if you don't know whether a one-time pad is compromised or not, it is compromised.</a:t>
            </a:r>
            <a:endParaRPr lang="en-US" sz="2000" dirty="0" smtClean="0"/>
          </a:p>
        </p:txBody>
      </p:sp>
    </p:spTree>
    <p:extLst>
      <p:ext uri="{BB962C8B-B14F-4D97-AF65-F5344CB8AC3E}">
        <p14:creationId xmlns:p14="http://schemas.microsoft.com/office/powerpoint/2010/main" val="1258080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Other OTP Methods </a:t>
            </a:r>
            <a:r>
              <a:rPr lang="en-US" dirty="0"/>
              <a:t>N</a:t>
            </a:r>
            <a:r>
              <a:rPr lang="en-US" dirty="0" smtClean="0"/>
              <a:t>ot Covered Here</a:t>
            </a:r>
            <a:endParaRPr dirty="0"/>
          </a:p>
        </p:txBody>
      </p:sp>
      <p:sp>
        <p:nvSpPr>
          <p:cNvPr id="14" name="Content Placeholder 13"/>
          <p:cNvSpPr>
            <a:spLocks noGrp="1"/>
          </p:cNvSpPr>
          <p:nvPr>
            <p:ph idx="1"/>
          </p:nvPr>
        </p:nvSpPr>
        <p:spPr/>
        <p:txBody>
          <a:bodyPr>
            <a:normAutofit/>
          </a:bodyPr>
          <a:lstStyle/>
          <a:p>
            <a:r>
              <a:rPr lang="en-US" sz="2800" dirty="0" smtClean="0"/>
              <a:t>One Time Pads with letters</a:t>
            </a:r>
          </a:p>
          <a:p>
            <a:r>
              <a:rPr lang="en-US" sz="2800" dirty="0" smtClean="0"/>
              <a:t>Secret Splitting</a:t>
            </a:r>
          </a:p>
          <a:p>
            <a:r>
              <a:rPr lang="en-US" sz="2800" dirty="0" smtClean="0"/>
              <a:t>Visual Cryptography</a:t>
            </a:r>
          </a:p>
        </p:txBody>
      </p:sp>
    </p:spTree>
    <p:extLst>
      <p:ext uri="{BB962C8B-B14F-4D97-AF65-F5344CB8AC3E}">
        <p14:creationId xmlns:p14="http://schemas.microsoft.com/office/powerpoint/2010/main" val="9886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Used</a:t>
            </a:r>
            <a:endParaRPr lang="en-US" dirty="0"/>
          </a:p>
        </p:txBody>
      </p:sp>
      <p:sp>
        <p:nvSpPr>
          <p:cNvPr id="3" name="Content Placeholder 2"/>
          <p:cNvSpPr>
            <a:spLocks noGrp="1"/>
          </p:cNvSpPr>
          <p:nvPr>
            <p:ph idx="1"/>
          </p:nvPr>
        </p:nvSpPr>
        <p:spPr/>
        <p:txBody>
          <a:bodyPr>
            <a:normAutofit/>
          </a:bodyPr>
          <a:lstStyle/>
          <a:p>
            <a:r>
              <a:rPr lang="en-US" dirty="0" smtClean="0"/>
              <a:t>Numbers Stations:</a:t>
            </a:r>
          </a:p>
          <a:p>
            <a:pPr lvl="1"/>
            <a:r>
              <a:rPr lang="en-US" dirty="0">
                <a:hlinkClick r:id="rId2"/>
              </a:rPr>
              <a:t>http://</a:t>
            </a:r>
            <a:r>
              <a:rPr lang="en-US" dirty="0" smtClean="0">
                <a:hlinkClick r:id="rId2"/>
              </a:rPr>
              <a:t>www.dxing.com/numbers.htm</a:t>
            </a:r>
            <a:endParaRPr lang="en-US" dirty="0" smtClean="0"/>
          </a:p>
          <a:p>
            <a:pPr lvl="1"/>
            <a:r>
              <a:rPr lang="en-US" dirty="0">
                <a:hlinkClick r:id="rId3"/>
              </a:rPr>
              <a:t>http://</a:t>
            </a:r>
            <a:r>
              <a:rPr lang="en-US" dirty="0" smtClean="0">
                <a:hlinkClick r:id="rId3"/>
              </a:rPr>
              <a:t>users.telenet.be/d.rijmenants/en/numbers.htm</a:t>
            </a:r>
            <a:endParaRPr lang="en-US" dirty="0" smtClean="0"/>
          </a:p>
          <a:p>
            <a:pPr lvl="1"/>
            <a:r>
              <a:rPr lang="en-US" dirty="0">
                <a:hlinkClick r:id="rId4"/>
              </a:rPr>
              <a:t>http://websdr.ewi.utwente.nl:8901</a:t>
            </a:r>
            <a:r>
              <a:rPr lang="en-US" dirty="0" smtClean="0">
                <a:hlinkClick r:id="rId4"/>
              </a:rPr>
              <a:t>/</a:t>
            </a:r>
            <a:endParaRPr lang="en-US" dirty="0" smtClean="0"/>
          </a:p>
          <a:p>
            <a:pPr lvl="1"/>
            <a:r>
              <a:rPr lang="en-US" dirty="0">
                <a:hlinkClick r:id="rId5"/>
              </a:rPr>
              <a:t>http://</a:t>
            </a:r>
            <a:r>
              <a:rPr lang="en-US" dirty="0" smtClean="0">
                <a:hlinkClick r:id="rId5"/>
              </a:rPr>
              <a:t>www.irdial.com/conet.htm</a:t>
            </a:r>
            <a:endParaRPr lang="en-US" dirty="0" smtClean="0"/>
          </a:p>
          <a:p>
            <a:pPr lvl="1"/>
            <a:r>
              <a:rPr lang="en-US" dirty="0">
                <a:hlinkClick r:id="rId6"/>
              </a:rPr>
              <a:t>http://</a:t>
            </a:r>
            <a:r>
              <a:rPr lang="en-US" dirty="0" smtClean="0">
                <a:hlinkClick r:id="rId6"/>
              </a:rPr>
              <a:t>www.hfunderground.com/board/index.php/board,7.0.html</a:t>
            </a:r>
            <a:endParaRPr lang="en-US" dirty="0" smtClean="0"/>
          </a:p>
          <a:p>
            <a:pPr lvl="1"/>
            <a:r>
              <a:rPr lang="en-US" dirty="0">
                <a:hlinkClick r:id="rId7"/>
              </a:rPr>
              <a:t>http://</a:t>
            </a:r>
            <a:r>
              <a:rPr lang="en-US" dirty="0" smtClean="0">
                <a:hlinkClick r:id="rId7"/>
              </a:rPr>
              <a:t>users.telenet.be/d.rijmenants/en/coldwarsignals.htm</a:t>
            </a:r>
            <a:endParaRPr lang="en-US" dirty="0" smtClean="0"/>
          </a:p>
          <a:p>
            <a:r>
              <a:rPr lang="en-US" dirty="0" smtClean="0"/>
              <a:t>OTP:</a:t>
            </a:r>
            <a:endParaRPr lang="en-US" dirty="0"/>
          </a:p>
          <a:p>
            <a:pPr lvl="1"/>
            <a:r>
              <a:rPr lang="en-US" dirty="0">
                <a:hlinkClick r:id="rId8"/>
              </a:rPr>
              <a:t>http://</a:t>
            </a:r>
            <a:r>
              <a:rPr lang="en-US" dirty="0" smtClean="0">
                <a:hlinkClick r:id="rId8"/>
              </a:rPr>
              <a:t>users.telenet.be/d.rijmenants/en/onetimepad.htm</a:t>
            </a:r>
            <a:endParaRPr lang="en-US" dirty="0" smtClean="0"/>
          </a:p>
          <a:p>
            <a:pPr lvl="1"/>
            <a:r>
              <a:rPr lang="en-US" dirty="0">
                <a:hlinkClick r:id="rId9"/>
              </a:rPr>
              <a:t>http://</a:t>
            </a:r>
            <a:r>
              <a:rPr lang="en-US" dirty="0" smtClean="0">
                <a:hlinkClick r:id="rId9"/>
              </a:rPr>
              <a:t>users.telenet.be/d.rijmenants/en/table.htm</a:t>
            </a: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111142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a:t>
            </a:r>
            <a:endParaRPr lang="en-US" dirty="0"/>
          </a:p>
        </p:txBody>
      </p:sp>
      <p:sp>
        <p:nvSpPr>
          <p:cNvPr id="3" name="Content Placeholder 2"/>
          <p:cNvSpPr>
            <a:spLocks noGrp="1"/>
          </p:cNvSpPr>
          <p:nvPr>
            <p:ph idx="1"/>
          </p:nvPr>
        </p:nvSpPr>
        <p:spPr/>
        <p:txBody>
          <a:bodyPr>
            <a:normAutofit/>
          </a:bodyPr>
          <a:lstStyle/>
          <a:p>
            <a:r>
              <a:rPr lang="en-US" dirty="0" smtClean="0"/>
              <a:t>Tommy</a:t>
            </a:r>
          </a:p>
          <a:p>
            <a:pPr lvl="1"/>
            <a:r>
              <a:rPr lang="en-US" dirty="0" smtClean="0">
                <a:hlinkClick r:id="rId2"/>
              </a:rPr>
              <a:t>big.negrow@gmail.com</a:t>
            </a:r>
            <a:endParaRPr lang="en-US" dirty="0" smtClean="0"/>
          </a:p>
          <a:p>
            <a:pPr lvl="1"/>
            <a:r>
              <a:rPr lang="en-US" dirty="0" smtClean="0"/>
              <a:t>AOLIM: pr0ject25 (zero)</a:t>
            </a:r>
          </a:p>
          <a:p>
            <a:pPr lvl="1"/>
            <a:r>
              <a:rPr lang="en-US" dirty="0" smtClean="0"/>
              <a:t>No </a:t>
            </a:r>
            <a:r>
              <a:rPr lang="en-US" dirty="0" err="1" smtClean="0"/>
              <a:t>MyFace</a:t>
            </a:r>
            <a:r>
              <a:rPr lang="en-US" dirty="0" smtClean="0"/>
              <a:t>, Linked-In, </a:t>
            </a:r>
            <a:r>
              <a:rPr lang="en-US" dirty="0" err="1" smtClean="0"/>
              <a:t>etc</a:t>
            </a:r>
            <a:endParaRPr lang="en-US" dirty="0" smtClean="0"/>
          </a:p>
          <a:p>
            <a:pPr lvl="1"/>
            <a:r>
              <a:rPr lang="en-US" dirty="0" smtClean="0"/>
              <a:t>I’d give you my call sign, but… (I’m afraid of Roxy!!)</a:t>
            </a:r>
          </a:p>
          <a:p>
            <a:pPr lvl="1"/>
            <a:endParaRPr lang="en-US" dirty="0"/>
          </a:p>
        </p:txBody>
      </p:sp>
    </p:spTree>
    <p:extLst>
      <p:ext uri="{BB962C8B-B14F-4D97-AF65-F5344CB8AC3E}">
        <p14:creationId xmlns:p14="http://schemas.microsoft.com/office/powerpoint/2010/main" val="2909290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smtClean="0"/>
              <a:t>Decrypt the following message!</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69931059"/>
              </p:ext>
            </p:extLst>
          </p:nvPr>
        </p:nvGraphicFramePr>
        <p:xfrm>
          <a:off x="304800" y="2895600"/>
          <a:ext cx="11734802" cy="533400"/>
        </p:xfrm>
        <a:graphic>
          <a:graphicData uri="http://schemas.openxmlformats.org/drawingml/2006/table">
            <a:tbl>
              <a:tblPr firstRow="1" firstCol="1" bandRow="1">
                <a:tableStyleId>{5C22544A-7EE6-4342-B048-85BDC9FD1C3A}</a:tableStyleId>
              </a:tblPr>
              <a:tblGrid>
                <a:gridCol w="1314708"/>
                <a:gridCol w="1197270"/>
                <a:gridCol w="1198618"/>
                <a:gridCol w="1198618"/>
                <a:gridCol w="1199967"/>
                <a:gridCol w="1199967"/>
                <a:gridCol w="1199967"/>
                <a:gridCol w="1199967"/>
                <a:gridCol w="1111320"/>
                <a:gridCol w="914400"/>
              </a:tblGrid>
              <a:tr h="533400">
                <a:tc>
                  <a:txBody>
                    <a:bodyPr/>
                    <a:lstStyle/>
                    <a:p>
                      <a:pPr marL="0" marR="0" algn="ctr">
                        <a:lnSpc>
                          <a:spcPct val="115000"/>
                        </a:lnSpc>
                        <a:spcBef>
                          <a:spcPts val="0"/>
                        </a:spcBef>
                        <a:spcAft>
                          <a:spcPts val="0"/>
                        </a:spcAft>
                      </a:pPr>
                      <a:r>
                        <a:rPr lang="en-US" sz="2800" dirty="0">
                          <a:effectLst/>
                        </a:rPr>
                        <a:t>11503</a:t>
                      </a:r>
                      <a:endParaRPr lang="en-US" sz="2800" dirty="0">
                        <a:effectLst/>
                        <a:latin typeface="Calibri"/>
                        <a:ea typeface="Calibri"/>
                        <a:cs typeface="Times New Roman"/>
                      </a:endParaRPr>
                    </a:p>
                  </a:txBody>
                  <a:tcPr marL="68580" marR="68580" marT="0" marB="0">
                    <a:solidFill>
                      <a:schemeClr val="bg1">
                        <a:lumMod val="75000"/>
                        <a:lumOff val="25000"/>
                      </a:schemeClr>
                    </a:solidFill>
                  </a:tcPr>
                </a:tc>
                <a:tc>
                  <a:txBody>
                    <a:bodyPr/>
                    <a:lstStyle/>
                    <a:p>
                      <a:pPr marL="0" marR="0" algn="ctr">
                        <a:lnSpc>
                          <a:spcPct val="115000"/>
                        </a:lnSpc>
                        <a:spcBef>
                          <a:spcPts val="0"/>
                        </a:spcBef>
                        <a:spcAft>
                          <a:spcPts val="0"/>
                        </a:spcAft>
                      </a:pPr>
                      <a:r>
                        <a:rPr lang="en-US" sz="2800" dirty="0">
                          <a:effectLst/>
                        </a:rPr>
                        <a:t>10843</a:t>
                      </a:r>
                      <a:endParaRPr lang="en-US" sz="2800" dirty="0">
                        <a:effectLst/>
                        <a:latin typeface="Calibri"/>
                        <a:ea typeface="Calibri"/>
                        <a:cs typeface="Times New Roman"/>
                      </a:endParaRPr>
                    </a:p>
                  </a:txBody>
                  <a:tcPr marL="68580" marR="68580" marT="0" marB="0">
                    <a:solidFill>
                      <a:schemeClr val="bg1">
                        <a:lumMod val="75000"/>
                        <a:lumOff val="25000"/>
                      </a:schemeClr>
                    </a:solidFill>
                  </a:tcPr>
                </a:tc>
                <a:tc>
                  <a:txBody>
                    <a:bodyPr/>
                    <a:lstStyle/>
                    <a:p>
                      <a:pPr marL="0" marR="0" algn="ctr">
                        <a:lnSpc>
                          <a:spcPct val="115000"/>
                        </a:lnSpc>
                        <a:spcBef>
                          <a:spcPts val="0"/>
                        </a:spcBef>
                        <a:spcAft>
                          <a:spcPts val="0"/>
                        </a:spcAft>
                      </a:pPr>
                      <a:r>
                        <a:rPr lang="en-US" sz="2800" dirty="0">
                          <a:effectLst/>
                        </a:rPr>
                        <a:t>44446</a:t>
                      </a:r>
                      <a:endParaRPr lang="en-US" sz="2800" dirty="0">
                        <a:effectLst/>
                        <a:latin typeface="Calibri"/>
                        <a:ea typeface="Calibri"/>
                        <a:cs typeface="Times New Roman"/>
                      </a:endParaRPr>
                    </a:p>
                  </a:txBody>
                  <a:tcPr marL="68580" marR="68580" marT="0" marB="0">
                    <a:solidFill>
                      <a:schemeClr val="bg1">
                        <a:lumMod val="75000"/>
                        <a:lumOff val="25000"/>
                      </a:schemeClr>
                    </a:solidFill>
                  </a:tcPr>
                </a:tc>
                <a:tc>
                  <a:txBody>
                    <a:bodyPr/>
                    <a:lstStyle/>
                    <a:p>
                      <a:pPr marL="0" marR="0" algn="ctr">
                        <a:lnSpc>
                          <a:spcPct val="115000"/>
                        </a:lnSpc>
                        <a:spcBef>
                          <a:spcPts val="0"/>
                        </a:spcBef>
                        <a:spcAft>
                          <a:spcPts val="0"/>
                        </a:spcAft>
                      </a:pPr>
                      <a:r>
                        <a:rPr lang="en-US" sz="2800" dirty="0">
                          <a:effectLst/>
                        </a:rPr>
                        <a:t>11895</a:t>
                      </a:r>
                      <a:endParaRPr lang="en-US" sz="2800" dirty="0">
                        <a:effectLst/>
                        <a:latin typeface="Calibri"/>
                        <a:ea typeface="Calibri"/>
                        <a:cs typeface="Times New Roman"/>
                      </a:endParaRPr>
                    </a:p>
                  </a:txBody>
                  <a:tcPr marL="68580" marR="68580" marT="0" marB="0">
                    <a:solidFill>
                      <a:schemeClr val="bg1">
                        <a:lumMod val="75000"/>
                        <a:lumOff val="25000"/>
                      </a:schemeClr>
                    </a:solidFill>
                  </a:tcPr>
                </a:tc>
                <a:tc>
                  <a:txBody>
                    <a:bodyPr/>
                    <a:lstStyle/>
                    <a:p>
                      <a:pPr marL="0" marR="0" algn="ctr">
                        <a:lnSpc>
                          <a:spcPct val="115000"/>
                        </a:lnSpc>
                        <a:spcBef>
                          <a:spcPts val="0"/>
                        </a:spcBef>
                        <a:spcAft>
                          <a:spcPts val="0"/>
                        </a:spcAft>
                      </a:pPr>
                      <a:r>
                        <a:rPr lang="en-US" sz="2800" dirty="0">
                          <a:effectLst/>
                        </a:rPr>
                        <a:t>78891</a:t>
                      </a:r>
                      <a:endParaRPr lang="en-US" sz="2800" dirty="0">
                        <a:effectLst/>
                        <a:latin typeface="Calibri"/>
                        <a:ea typeface="Calibri"/>
                        <a:cs typeface="Times New Roman"/>
                      </a:endParaRPr>
                    </a:p>
                  </a:txBody>
                  <a:tcPr marL="68580" marR="68580" marT="0" marB="0">
                    <a:solidFill>
                      <a:schemeClr val="bg1">
                        <a:lumMod val="75000"/>
                        <a:lumOff val="25000"/>
                      </a:schemeClr>
                    </a:solidFill>
                  </a:tcPr>
                </a:tc>
                <a:tc>
                  <a:txBody>
                    <a:bodyPr/>
                    <a:lstStyle/>
                    <a:p>
                      <a:pPr marL="0" marR="0" algn="ctr">
                        <a:lnSpc>
                          <a:spcPct val="115000"/>
                        </a:lnSpc>
                        <a:spcBef>
                          <a:spcPts val="0"/>
                        </a:spcBef>
                        <a:spcAft>
                          <a:spcPts val="0"/>
                        </a:spcAft>
                      </a:pPr>
                      <a:r>
                        <a:rPr lang="en-US" sz="2800" dirty="0">
                          <a:effectLst/>
                        </a:rPr>
                        <a:t>46340</a:t>
                      </a:r>
                      <a:endParaRPr lang="en-US" sz="2800" dirty="0">
                        <a:effectLst/>
                        <a:latin typeface="Calibri"/>
                        <a:ea typeface="Calibri"/>
                        <a:cs typeface="Times New Roman"/>
                      </a:endParaRPr>
                    </a:p>
                  </a:txBody>
                  <a:tcPr marL="68580" marR="68580" marT="0" marB="0">
                    <a:solidFill>
                      <a:schemeClr val="bg1">
                        <a:lumMod val="75000"/>
                        <a:lumOff val="25000"/>
                      </a:schemeClr>
                    </a:solidFill>
                  </a:tcPr>
                </a:tc>
                <a:tc>
                  <a:txBody>
                    <a:bodyPr/>
                    <a:lstStyle/>
                    <a:p>
                      <a:pPr marL="0" marR="0" algn="ctr">
                        <a:lnSpc>
                          <a:spcPct val="115000"/>
                        </a:lnSpc>
                        <a:spcBef>
                          <a:spcPts val="0"/>
                        </a:spcBef>
                        <a:spcAft>
                          <a:spcPts val="0"/>
                        </a:spcAft>
                      </a:pPr>
                      <a:r>
                        <a:rPr lang="en-US" sz="2800" dirty="0">
                          <a:effectLst/>
                        </a:rPr>
                        <a:t>99471</a:t>
                      </a:r>
                      <a:endParaRPr lang="en-US" sz="2800" dirty="0">
                        <a:effectLst/>
                        <a:latin typeface="Calibri"/>
                        <a:ea typeface="Calibri"/>
                        <a:cs typeface="Times New Roman"/>
                      </a:endParaRPr>
                    </a:p>
                  </a:txBody>
                  <a:tcPr marL="68580" marR="68580" marT="0" marB="0">
                    <a:solidFill>
                      <a:schemeClr val="bg1">
                        <a:lumMod val="75000"/>
                        <a:lumOff val="25000"/>
                      </a:schemeClr>
                    </a:solidFill>
                  </a:tcPr>
                </a:tc>
                <a:tc>
                  <a:txBody>
                    <a:bodyPr/>
                    <a:lstStyle/>
                    <a:p>
                      <a:pPr marL="0" marR="0" algn="ctr">
                        <a:lnSpc>
                          <a:spcPct val="115000"/>
                        </a:lnSpc>
                        <a:spcBef>
                          <a:spcPts val="0"/>
                        </a:spcBef>
                        <a:spcAft>
                          <a:spcPts val="0"/>
                        </a:spcAft>
                      </a:pPr>
                      <a:r>
                        <a:rPr lang="en-US" sz="2800" dirty="0">
                          <a:effectLst/>
                        </a:rPr>
                        <a:t>87843</a:t>
                      </a:r>
                      <a:endParaRPr lang="en-US" sz="2800" dirty="0">
                        <a:effectLst/>
                        <a:latin typeface="Calibri"/>
                        <a:ea typeface="Calibri"/>
                        <a:cs typeface="Times New Roman"/>
                      </a:endParaRPr>
                    </a:p>
                  </a:txBody>
                  <a:tcPr marL="68580" marR="68580" marT="0" marB="0">
                    <a:solidFill>
                      <a:schemeClr val="bg1">
                        <a:lumMod val="75000"/>
                        <a:lumOff val="25000"/>
                      </a:schemeClr>
                    </a:solidFill>
                  </a:tcPr>
                </a:tc>
                <a:tc>
                  <a:txBody>
                    <a:bodyPr/>
                    <a:lstStyle/>
                    <a:p>
                      <a:pPr marL="0" marR="0" algn="ctr">
                        <a:lnSpc>
                          <a:spcPct val="115000"/>
                        </a:lnSpc>
                        <a:spcBef>
                          <a:spcPts val="0"/>
                        </a:spcBef>
                        <a:spcAft>
                          <a:spcPts val="0"/>
                        </a:spcAft>
                      </a:pPr>
                      <a:r>
                        <a:rPr lang="en-US" sz="2800" dirty="0">
                          <a:effectLst/>
                        </a:rPr>
                        <a:t>66352</a:t>
                      </a:r>
                      <a:endParaRPr lang="en-US" sz="2800" dirty="0">
                        <a:effectLst/>
                        <a:latin typeface="Calibri"/>
                        <a:ea typeface="Calibri"/>
                        <a:cs typeface="Times New Roman"/>
                      </a:endParaRPr>
                    </a:p>
                  </a:txBody>
                  <a:tcPr marL="68580" marR="68580" marT="0" marB="0">
                    <a:solidFill>
                      <a:schemeClr val="bg1">
                        <a:lumMod val="75000"/>
                        <a:lumOff val="25000"/>
                      </a:schemeClr>
                    </a:solidFill>
                  </a:tcPr>
                </a:tc>
                <a:tc>
                  <a:txBody>
                    <a:bodyPr/>
                    <a:lstStyle/>
                    <a:p>
                      <a:pPr marL="0" marR="0" algn="ctr">
                        <a:lnSpc>
                          <a:spcPct val="115000"/>
                        </a:lnSpc>
                        <a:spcBef>
                          <a:spcPts val="0"/>
                        </a:spcBef>
                        <a:spcAft>
                          <a:spcPts val="0"/>
                        </a:spcAft>
                      </a:pPr>
                      <a:r>
                        <a:rPr lang="en-US" sz="2800" dirty="0">
                          <a:effectLst/>
                        </a:rPr>
                        <a:t>25171</a:t>
                      </a:r>
                      <a:endParaRPr lang="en-US" sz="2800" dirty="0">
                        <a:effectLst/>
                        <a:latin typeface="Calibri"/>
                        <a:ea typeface="Calibri"/>
                        <a:cs typeface="Times New Roman"/>
                      </a:endParaRPr>
                    </a:p>
                  </a:txBody>
                  <a:tcPr marL="68580" marR="68580" marT="0" marB="0">
                    <a:solidFill>
                      <a:schemeClr val="bg1">
                        <a:lumMod val="75000"/>
                        <a:lumOff val="25000"/>
                      </a:schemeClr>
                    </a:solidFill>
                  </a:tcPr>
                </a:tc>
              </a:tr>
            </a:tbl>
          </a:graphicData>
        </a:graphic>
      </p:graphicFrame>
    </p:spTree>
    <p:extLst>
      <p:ext uri="{BB962C8B-B14F-4D97-AF65-F5344CB8AC3E}">
        <p14:creationId xmlns:p14="http://schemas.microsoft.com/office/powerpoint/2010/main" val="3031848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this is NOT..</a:t>
            </a:r>
            <a:endParaRPr lang="en-US" dirty="0"/>
          </a:p>
        </p:txBody>
      </p:sp>
      <p:sp>
        <p:nvSpPr>
          <p:cNvPr id="3" name="Content Placeholder 2"/>
          <p:cNvSpPr>
            <a:spLocks noGrp="1"/>
          </p:cNvSpPr>
          <p:nvPr>
            <p:ph idx="1"/>
          </p:nvPr>
        </p:nvSpPr>
        <p:spPr/>
        <p:txBody>
          <a:bodyPr>
            <a:normAutofit/>
          </a:bodyPr>
          <a:lstStyle/>
          <a:p>
            <a:r>
              <a:rPr lang="en-US" sz="3600" dirty="0" smtClean="0"/>
              <a:t>An introduction into short wave radio operations</a:t>
            </a:r>
          </a:p>
          <a:p>
            <a:r>
              <a:rPr lang="en-US" sz="3600" dirty="0" smtClean="0"/>
              <a:t>An introduction into </a:t>
            </a:r>
            <a:r>
              <a:rPr lang="en-US" sz="3600" dirty="0"/>
              <a:t>a</a:t>
            </a:r>
            <a:r>
              <a:rPr lang="en-US" sz="3600" dirty="0" smtClean="0"/>
              <a:t>mateur radio in general</a:t>
            </a:r>
          </a:p>
          <a:p>
            <a:r>
              <a:rPr lang="en-US" sz="3600" dirty="0" smtClean="0"/>
              <a:t>A deep dive into encryption technology</a:t>
            </a:r>
            <a:endParaRPr lang="en-US" sz="3600" dirty="0"/>
          </a:p>
        </p:txBody>
      </p:sp>
    </p:spTree>
    <p:extLst>
      <p:ext uri="{BB962C8B-B14F-4D97-AF65-F5344CB8AC3E}">
        <p14:creationId xmlns:p14="http://schemas.microsoft.com/office/powerpoint/2010/main" val="1555827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Numbers Stations Explained</a:t>
            </a:r>
            <a:endParaRPr dirty="0"/>
          </a:p>
        </p:txBody>
      </p:sp>
      <p:sp>
        <p:nvSpPr>
          <p:cNvPr id="14" name="Content Placeholder 13"/>
          <p:cNvSpPr>
            <a:spLocks noGrp="1"/>
          </p:cNvSpPr>
          <p:nvPr>
            <p:ph idx="1"/>
          </p:nvPr>
        </p:nvSpPr>
        <p:spPr/>
        <p:txBody>
          <a:bodyPr/>
          <a:lstStyle/>
          <a:p>
            <a:r>
              <a:rPr lang="en-US" dirty="0" smtClean="0"/>
              <a:t>Unlicensed, anonymous, officially unrecognized one-way short wave radio broadcasts in the 20-60 meter bands (HF) </a:t>
            </a:r>
          </a:p>
          <a:p>
            <a:r>
              <a:rPr lang="en-US" dirty="0" smtClean="0"/>
              <a:t>Broadcasts consist of mostly number strings read out by a synthetic voice or over Morse code. </a:t>
            </a:r>
          </a:p>
          <a:p>
            <a:r>
              <a:rPr lang="en-US" dirty="0" smtClean="0"/>
              <a:t>Appeared shortly after WWII, imitating the same format used for weather report transmissions during the war</a:t>
            </a:r>
          </a:p>
          <a:p>
            <a:r>
              <a:rPr lang="en-US" dirty="0" smtClean="0"/>
              <a:t>Two main types of broadcasts:</a:t>
            </a:r>
          </a:p>
          <a:p>
            <a:pPr lvl="1"/>
            <a:r>
              <a:rPr lang="en-US" dirty="0" smtClean="0"/>
              <a:t>5 digit blocks, 5 numbers then a pause (most common)</a:t>
            </a:r>
          </a:p>
          <a:p>
            <a:pPr lvl="1"/>
            <a:r>
              <a:rPr lang="en-US" dirty="0" smtClean="0"/>
              <a:t>3/2 digit blocks, distinct pause between 3</a:t>
            </a:r>
            <a:r>
              <a:rPr lang="en-US" baseline="30000" dirty="0" smtClean="0"/>
              <a:t>rd</a:t>
            </a:r>
            <a:r>
              <a:rPr lang="en-US" dirty="0" smtClean="0"/>
              <a:t> and 4</a:t>
            </a:r>
            <a:r>
              <a:rPr lang="en-US" baseline="30000" dirty="0" smtClean="0"/>
              <a:t>th</a:t>
            </a:r>
            <a:r>
              <a:rPr lang="en-US" dirty="0" smtClean="0"/>
              <a:t> digit of each group</a:t>
            </a:r>
          </a:p>
          <a:p>
            <a:r>
              <a:rPr lang="en-US" dirty="0" smtClean="0"/>
              <a:t>Phonetic Stations – Alphabet spoken phonetically instead of numbers</a:t>
            </a:r>
          </a:p>
        </p:txBody>
      </p:sp>
    </p:spTree>
    <p:extLst>
      <p:ext uri="{BB962C8B-B14F-4D97-AF65-F5344CB8AC3E}">
        <p14:creationId xmlns:p14="http://schemas.microsoft.com/office/powerpoint/2010/main" val="3042826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Numbers Stations Tech</a:t>
            </a:r>
            <a:endParaRPr dirty="0"/>
          </a:p>
        </p:txBody>
      </p:sp>
      <p:sp>
        <p:nvSpPr>
          <p:cNvPr id="14" name="Content Placeholder 13"/>
          <p:cNvSpPr>
            <a:spLocks noGrp="1"/>
          </p:cNvSpPr>
          <p:nvPr>
            <p:ph idx="1"/>
          </p:nvPr>
        </p:nvSpPr>
        <p:spPr>
          <a:xfrm>
            <a:off x="1524000" y="1828800"/>
            <a:ext cx="9144000" cy="4724400"/>
          </a:xfrm>
        </p:spPr>
        <p:txBody>
          <a:bodyPr/>
          <a:lstStyle/>
          <a:p>
            <a:r>
              <a:rPr lang="en-US" dirty="0" smtClean="0"/>
              <a:t>High Power Short Wave Transmitter</a:t>
            </a:r>
          </a:p>
          <a:p>
            <a:r>
              <a:rPr lang="en-US" dirty="0" smtClean="0"/>
              <a:t>Text to voice/Morse encoder</a:t>
            </a:r>
          </a:p>
          <a:p>
            <a:r>
              <a:rPr lang="en-US" dirty="0" smtClean="0"/>
              <a:t>Short Wave Receiver</a:t>
            </a:r>
          </a:p>
          <a:p>
            <a:r>
              <a:rPr lang="en-US" dirty="0" smtClean="0"/>
              <a:t>Broadcasts follow two well known crypto techniques</a:t>
            </a:r>
          </a:p>
          <a:p>
            <a:pPr lvl="1"/>
            <a:r>
              <a:rPr lang="en-US" dirty="0" smtClean="0"/>
              <a:t>One Time Pad</a:t>
            </a:r>
          </a:p>
          <a:p>
            <a:pPr lvl="1"/>
            <a:r>
              <a:rPr lang="en-US" dirty="0" smtClean="0"/>
              <a:t>Dictionary Code System (Appeared in the early 80s)</a:t>
            </a:r>
          </a:p>
          <a:p>
            <a:pPr marL="365760" lvl="1" indent="0">
              <a:buNone/>
            </a:pPr>
            <a:endParaRPr lang="en-US" dirty="0"/>
          </a:p>
          <a:p>
            <a:pPr marL="365760" lvl="1"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061171"/>
            <a:ext cx="3095625" cy="2108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599" y="3657600"/>
            <a:ext cx="3095625" cy="2080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7760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Numbers Stations Users</a:t>
            </a:r>
            <a:endParaRPr dirty="0"/>
          </a:p>
        </p:txBody>
      </p:sp>
      <p:sp>
        <p:nvSpPr>
          <p:cNvPr id="14" name="Content Placeholder 13"/>
          <p:cNvSpPr>
            <a:spLocks noGrp="1"/>
          </p:cNvSpPr>
          <p:nvPr>
            <p:ph idx="1"/>
          </p:nvPr>
        </p:nvSpPr>
        <p:spPr/>
        <p:txBody>
          <a:bodyPr>
            <a:normAutofit/>
          </a:bodyPr>
          <a:lstStyle/>
          <a:p>
            <a:r>
              <a:rPr lang="en-US" dirty="0" smtClean="0"/>
              <a:t>Most obvious: Government spy agencies</a:t>
            </a:r>
          </a:p>
          <a:p>
            <a:r>
              <a:rPr lang="en-US" dirty="0" smtClean="0"/>
              <a:t>Less obvious: Drug cartels</a:t>
            </a:r>
            <a:endParaRPr dirty="0"/>
          </a:p>
          <a:p>
            <a:r>
              <a:rPr lang="en-US" dirty="0" smtClean="0"/>
              <a:t>Most common in North America are Spanish speaking stations</a:t>
            </a:r>
            <a:endParaRP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441192"/>
            <a:ext cx="320040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1448" y="3441192"/>
            <a:ext cx="3200400" cy="2660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3436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How to Find Numbers Stations</a:t>
            </a:r>
            <a:endParaRPr dirty="0"/>
          </a:p>
        </p:txBody>
      </p:sp>
      <p:sp>
        <p:nvSpPr>
          <p:cNvPr id="14" name="Content Placeholder 13"/>
          <p:cNvSpPr>
            <a:spLocks noGrp="1"/>
          </p:cNvSpPr>
          <p:nvPr>
            <p:ph idx="1"/>
          </p:nvPr>
        </p:nvSpPr>
        <p:spPr/>
        <p:txBody>
          <a:bodyPr/>
          <a:lstStyle/>
          <a:p>
            <a:r>
              <a:rPr lang="en-US" dirty="0" smtClean="0"/>
              <a:t>Acquire a shortwave radio and a decent antenna OR</a:t>
            </a:r>
          </a:p>
          <a:p>
            <a:r>
              <a:rPr lang="en-US" dirty="0">
                <a:hlinkClick r:id="rId3"/>
              </a:rPr>
              <a:t>http://websdr.ewi.utwente.nl:8901</a:t>
            </a:r>
            <a:r>
              <a:rPr lang="en-US" dirty="0" smtClean="0">
                <a:hlinkClick r:id="rId3"/>
              </a:rPr>
              <a:t>/</a:t>
            </a:r>
            <a:endParaRPr lang="en-US" dirty="0" smtClean="0"/>
          </a:p>
          <a:p>
            <a:r>
              <a:rPr lang="en-US" dirty="0">
                <a:hlinkClick r:id="rId4"/>
              </a:rPr>
              <a:t>http://</a:t>
            </a:r>
            <a:r>
              <a:rPr lang="en-US" dirty="0" smtClean="0">
                <a:hlinkClick r:id="rId4"/>
              </a:rPr>
              <a:t>www.hfunderground.com/board/index.php/board,7.0.html</a:t>
            </a:r>
            <a:endParaRPr lang="en-US" dirty="0" smtClean="0"/>
          </a:p>
          <a:p>
            <a:endParaRPr lang="en-US" sz="3200" dirty="0" smtClean="0"/>
          </a:p>
          <a:p>
            <a:pPr marL="0" indent="0">
              <a:buNone/>
            </a:pPr>
            <a:endParaRPr lang="en-US" sz="3200" dirty="0" smtClean="0"/>
          </a:p>
          <a:p>
            <a:pPr marL="0" indent="0">
              <a:buNone/>
            </a:pPr>
            <a:endParaRPr lang="en-US" sz="3200" dirty="0" smtClean="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798" y="3886200"/>
            <a:ext cx="9771063"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7846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Famous Numbers Stations</a:t>
            </a:r>
            <a:endParaRPr dirty="0"/>
          </a:p>
        </p:txBody>
      </p:sp>
      <p:sp>
        <p:nvSpPr>
          <p:cNvPr id="14" name="Content Placeholder 13"/>
          <p:cNvSpPr>
            <a:spLocks noGrp="1"/>
          </p:cNvSpPr>
          <p:nvPr>
            <p:ph idx="1"/>
          </p:nvPr>
        </p:nvSpPr>
        <p:spPr/>
        <p:txBody>
          <a:bodyPr>
            <a:normAutofit/>
          </a:bodyPr>
          <a:lstStyle/>
          <a:p>
            <a:r>
              <a:rPr lang="en-US" dirty="0" smtClean="0"/>
              <a:t>The Lincolnshire Poacher</a:t>
            </a:r>
          </a:p>
          <a:p>
            <a:pPr lvl="1"/>
            <a:r>
              <a:rPr lang="en-US" sz="2000" dirty="0" smtClean="0"/>
              <a:t>Used tones from English folk song</a:t>
            </a:r>
          </a:p>
          <a:p>
            <a:pPr lvl="1"/>
            <a:r>
              <a:rPr lang="en-US" sz="2000" dirty="0" smtClean="0"/>
              <a:t>British MI5 Numbers Station, broadcasting from Cyprus</a:t>
            </a:r>
          </a:p>
          <a:p>
            <a:pPr lvl="1"/>
            <a:r>
              <a:rPr lang="en-US" sz="2000" dirty="0" smtClean="0"/>
              <a:t>First recorded in 1988, ceased in 2008</a:t>
            </a:r>
          </a:p>
          <a:p>
            <a:pPr lvl="1"/>
            <a:r>
              <a:rPr lang="en-US" sz="2000" dirty="0" smtClean="0"/>
              <a:t>Replaced by Cherry Ripe in Asia</a:t>
            </a:r>
            <a:endParaRPr lang="en-US" sz="2000" dirty="0"/>
          </a:p>
          <a:p>
            <a:r>
              <a:rPr lang="en-US" dirty="0"/>
              <a:t>The </a:t>
            </a:r>
            <a:r>
              <a:rPr lang="en-US" dirty="0" smtClean="0"/>
              <a:t>Swedish Rhapsody (G2-YL)</a:t>
            </a:r>
            <a:endParaRPr lang="en-US" dirty="0"/>
          </a:p>
          <a:p>
            <a:pPr lvl="1"/>
            <a:r>
              <a:rPr lang="en-US" sz="2000" dirty="0" smtClean="0"/>
              <a:t>German language numbers station</a:t>
            </a:r>
            <a:endParaRPr lang="en-US" sz="2000" dirty="0"/>
          </a:p>
          <a:p>
            <a:pPr lvl="1"/>
            <a:r>
              <a:rPr lang="en-US" sz="2000" dirty="0" smtClean="0"/>
              <a:t>Used tones from The Swedish Rhapsody #1</a:t>
            </a:r>
            <a:endParaRPr lang="en-US" sz="2000" dirty="0"/>
          </a:p>
          <a:p>
            <a:pPr lvl="1"/>
            <a:r>
              <a:rPr lang="en-US" sz="2000" dirty="0" smtClean="0"/>
              <a:t>Broadcasted in a small girl’s voice</a:t>
            </a:r>
            <a:endParaRPr lang="en-US" sz="2000" dirty="0"/>
          </a:p>
          <a:p>
            <a:pPr lvl="1"/>
            <a:r>
              <a:rPr lang="en-US" sz="2000" dirty="0" smtClean="0"/>
              <a:t>Still broadcasting today</a:t>
            </a:r>
            <a:endParaRPr lang="en-US" sz="2000" dirty="0"/>
          </a:p>
          <a:p>
            <a:pPr lvl="1"/>
            <a:endParaRPr lang="en-US" sz="2000" dirty="0" smtClean="0"/>
          </a:p>
        </p:txBody>
      </p:sp>
    </p:spTree>
    <p:extLst>
      <p:ext uri="{BB962C8B-B14F-4D97-AF65-F5344CB8AC3E}">
        <p14:creationId xmlns:p14="http://schemas.microsoft.com/office/powerpoint/2010/main" val="845545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Famous Spy Cases</a:t>
            </a:r>
            <a:endParaRPr dirty="0"/>
          </a:p>
        </p:txBody>
      </p:sp>
      <p:sp>
        <p:nvSpPr>
          <p:cNvPr id="14" name="Content Placeholder 13"/>
          <p:cNvSpPr>
            <a:spLocks noGrp="1"/>
          </p:cNvSpPr>
          <p:nvPr>
            <p:ph idx="1"/>
          </p:nvPr>
        </p:nvSpPr>
        <p:spPr/>
        <p:txBody>
          <a:bodyPr>
            <a:normAutofit/>
          </a:bodyPr>
          <a:lstStyle/>
          <a:p>
            <a:r>
              <a:rPr lang="en-US" dirty="0" smtClean="0"/>
              <a:t>The Cuban Five (Wasp Network)</a:t>
            </a:r>
          </a:p>
          <a:p>
            <a:pPr lvl="1"/>
            <a:r>
              <a:rPr lang="en-US" sz="2000" dirty="0" smtClean="0"/>
              <a:t>Attempted infiltration of US Southern Command</a:t>
            </a:r>
          </a:p>
          <a:p>
            <a:pPr lvl="1"/>
            <a:r>
              <a:rPr lang="en-US" sz="2000" dirty="0" smtClean="0"/>
              <a:t>Received instructions from </a:t>
            </a:r>
            <a:r>
              <a:rPr lang="en-US" sz="2000" dirty="0" err="1" smtClean="0"/>
              <a:t>Atencion</a:t>
            </a:r>
            <a:r>
              <a:rPr lang="en-US" sz="2000" dirty="0" smtClean="0"/>
              <a:t> Cuban numbers station</a:t>
            </a:r>
          </a:p>
          <a:p>
            <a:pPr lvl="1"/>
            <a:r>
              <a:rPr lang="en-US" sz="2000" dirty="0" smtClean="0"/>
              <a:t>Arrested in 1998 by the FBI after a code book copy in 1995</a:t>
            </a:r>
          </a:p>
          <a:p>
            <a:r>
              <a:rPr lang="en-US" dirty="0" smtClean="0"/>
              <a:t>Walter Myers</a:t>
            </a:r>
            <a:endParaRPr lang="en-US" dirty="0"/>
          </a:p>
          <a:p>
            <a:pPr lvl="1"/>
            <a:r>
              <a:rPr lang="en-US" sz="2000" dirty="0" smtClean="0"/>
              <a:t>US State Department Bureau of Intel and Research employee</a:t>
            </a:r>
            <a:endParaRPr lang="en-US" sz="2000" dirty="0"/>
          </a:p>
          <a:p>
            <a:pPr lvl="1"/>
            <a:r>
              <a:rPr lang="en-US" sz="2000" dirty="0" smtClean="0"/>
              <a:t>Arrested in 2009 for spying for Cuba for nearly 3 decades</a:t>
            </a:r>
          </a:p>
          <a:p>
            <a:pPr lvl="1"/>
            <a:r>
              <a:rPr lang="en-US" sz="2000" dirty="0" smtClean="0"/>
              <a:t>Received instructions from Cuban numbers stations</a:t>
            </a:r>
            <a:endParaRPr lang="en-US" sz="2000" dirty="0"/>
          </a:p>
          <a:p>
            <a:pPr lvl="1"/>
            <a:endParaRPr lang="en-US" sz="2000" dirty="0" smtClean="0"/>
          </a:p>
        </p:txBody>
      </p:sp>
    </p:spTree>
    <p:extLst>
      <p:ext uri="{BB962C8B-B14F-4D97-AF65-F5344CB8AC3E}">
        <p14:creationId xmlns:p14="http://schemas.microsoft.com/office/powerpoint/2010/main" val="2726384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S102901026">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15_4109default" id="{E728D685-11FC-4812-BA85-57AC6F9C9F40}" vid="{BC4E008B-95FF-4815-904E-143A8EDFC1D4}"/>
    </a:ext>
  </a:extLst>
</a:theme>
</file>

<file path=ppt/theme/theme2.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TS102901026</Template>
  <TotalTime>0</TotalTime>
  <Words>1616</Words>
  <Application>Microsoft Office PowerPoint</Application>
  <PresentationFormat>Custom</PresentationFormat>
  <Paragraphs>208</Paragraphs>
  <Slides>24</Slides>
  <Notes>18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TS102901026</vt:lpstr>
      <vt:lpstr>Numbers Stations and OTP</vt:lpstr>
      <vt:lpstr>What this IS..</vt:lpstr>
      <vt:lpstr>What this is NOT..</vt:lpstr>
      <vt:lpstr>Numbers Stations Explained</vt:lpstr>
      <vt:lpstr>Numbers Stations Tech</vt:lpstr>
      <vt:lpstr>Numbers Stations Users</vt:lpstr>
      <vt:lpstr>How to Find Numbers Stations</vt:lpstr>
      <vt:lpstr>Famous Numbers Stations</vt:lpstr>
      <vt:lpstr>Famous Spy Cases</vt:lpstr>
      <vt:lpstr>The Conet Project</vt:lpstr>
      <vt:lpstr>Numbers Stations in Popular Culture</vt:lpstr>
      <vt:lpstr>One Time Pads Explained</vt:lpstr>
      <vt:lpstr>One Time Pad Rules</vt:lpstr>
      <vt:lpstr>Manual One Time Pads: 4 ‘Easy’ Steps</vt:lpstr>
      <vt:lpstr>Step 1: Creating the One Time Pad</vt:lpstr>
      <vt:lpstr>Step 2: Preparing the Message</vt:lpstr>
      <vt:lpstr>Step 3: Encryption</vt:lpstr>
      <vt:lpstr>Step 3 (cont): Decryption</vt:lpstr>
      <vt:lpstr>Step 4: Follow the Rules!</vt:lpstr>
      <vt:lpstr>Step 4 (cont): Follow the Rules!</vt:lpstr>
      <vt:lpstr>Other OTP Methods Not Covered Here</vt:lpstr>
      <vt:lpstr>Resources Used</vt:lpstr>
      <vt:lpstr>Presenter</vt:lpstr>
      <vt:lpstr>Exercise</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2014-04-10T13:00:19Z</dcterms:created>
  <dcterms:modified xsi:type="dcterms:W3CDTF">2014-04-10T13:00:34Z</dcterms:modified>
  <cp:version/>
</cp:coreProperties>
</file>